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0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48" r:id="rId2"/>
  </p:sldMasterIdLst>
  <p:notesMasterIdLst>
    <p:notesMasterId r:id="rId17"/>
  </p:notesMasterIdLst>
  <p:sldIdLst>
    <p:sldId id="256" r:id="rId3"/>
    <p:sldId id="257" r:id="rId4"/>
    <p:sldId id="270" r:id="rId5"/>
    <p:sldId id="271" r:id="rId6"/>
    <p:sldId id="272" r:id="rId7"/>
    <p:sldId id="276" r:id="rId8"/>
    <p:sldId id="273" r:id="rId9"/>
    <p:sldId id="275" r:id="rId10"/>
    <p:sldId id="280" r:id="rId11"/>
    <p:sldId id="274" r:id="rId12"/>
    <p:sldId id="279" r:id="rId13"/>
    <p:sldId id="277" r:id="rId14"/>
    <p:sldId id="278" r:id="rId15"/>
    <p:sldId id="281" r:id="rId16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6962B"/>
    <a:srgbClr val="00FF00"/>
    <a:srgbClr val="FFF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2" autoAdjust="0"/>
    <p:restoredTop sz="98425" autoAdjust="0"/>
  </p:normalViewPr>
  <p:slideViewPr>
    <p:cSldViewPr>
      <p:cViewPr varScale="1">
        <p:scale>
          <a:sx n="80" d="100"/>
          <a:sy n="80" d="100"/>
        </p:scale>
        <p:origin x="780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ktikum.demirel\AppData\Local\Microsoft\Windows\INetCache\Content.Outlook\94XR5VF3\Alle%20Tabellen%20und%20Abbildungen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ktikum.demirel\AppData\Local\Microsoft\Windows\INetCache\Content.Outlook\94XR5VF3\Alle%20Tabellen%20und%20Abbildungen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ktikum.demirel\AppData\Local\Microsoft\Windows\INetCache\Content.Outlook\94XR5VF3\Alle%20Tabellen%20und%20Abbildunge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ktikum.demirel\AppData\Local\Microsoft\Windows\INetCache\Content.Outlook\94XR5VF3\Alle%20Tabellen%20und%20Abbildunge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ktikum.demirel\AppData\Local\Microsoft\Windows\INetCache\Content.Outlook\94XR5VF3\Alle%20Tabellen%20und%20Abbildungen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ktikum.demirel\AppData\Local\Microsoft\Windows\INetCache\Content.Outlook\94XR5VF3\Alle%20Tabellen%20und%20Abbildungen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ktikum.demirel\AppData\Local\Microsoft\Windows\INetCache\Content.Outlook\94XR5VF3\Alle%20Tabellen%20und%20Abbildungen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esing\Downloads\Green%20Party%20Bayern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ktikum.demirel\AppData\Local\Microsoft\Windows\INetCache\Content.Outlook\94XR5VF3\Alle%20Tabellen%20und%20Abbildungen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ktikum.demirel\AppData\Local\Microsoft\Windows\INetCache\Content.Outlook\94XR5VF3\Alle%20Tabellen%20und%20Abbildungen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62" b="0" i="0" u="none" strike="noStrike" baseline="0" dirty="0">
                <a:effectLst/>
              </a:rPr>
              <a:t>Demografische Entwicklung in den bayerischen Regierungsbezirken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chemeClr val="accent1">
                <a:tint val="46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Tabelle1!$A$8:$A$15</c:f>
              <c:strCache>
                <c:ptCount val="8"/>
                <c:pt idx="0">
                  <c:v>  Oberbayern</c:v>
                </c:pt>
                <c:pt idx="1">
                  <c:v>  Niederbayern</c:v>
                </c:pt>
                <c:pt idx="2">
                  <c:v>  Oberpfalz</c:v>
                </c:pt>
                <c:pt idx="3">
                  <c:v>  Oberfranken</c:v>
                </c:pt>
                <c:pt idx="4">
                  <c:v>  Mittelfranken</c:v>
                </c:pt>
                <c:pt idx="5">
                  <c:v>  Unterfranken</c:v>
                </c:pt>
                <c:pt idx="6">
                  <c:v>  Schwaben</c:v>
                </c:pt>
                <c:pt idx="7">
                  <c:v>Bayern</c:v>
                </c:pt>
              </c:strCache>
            </c:strRef>
          </c:cat>
          <c:val>
            <c:numRef>
              <c:f>Tabelle1!$B$8:$B$15</c:f>
              <c:numCache>
                <c:formatCode>#,##0</c:formatCode>
                <c:ptCount val="8"/>
                <c:pt idx="0">
                  <c:v>2844910</c:v>
                </c:pt>
                <c:pt idx="1">
                  <c:v>927399</c:v>
                </c:pt>
                <c:pt idx="2">
                  <c:v>888720</c:v>
                </c:pt>
                <c:pt idx="3">
                  <c:v>1046463</c:v>
                </c:pt>
                <c:pt idx="4">
                  <c:v>1366781</c:v>
                </c:pt>
                <c:pt idx="5">
                  <c:v>1085007</c:v>
                </c:pt>
                <c:pt idx="6">
                  <c:v>1335659</c:v>
                </c:pt>
                <c:pt idx="7">
                  <c:v>9494939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83-4144-94AD-058DF5D88F2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chemeClr val="accent1">
                <a:tint val="62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Tabelle1!$A$8:$A$15</c:f>
              <c:strCache>
                <c:ptCount val="8"/>
                <c:pt idx="0">
                  <c:v>  Oberbayern</c:v>
                </c:pt>
                <c:pt idx="1">
                  <c:v>  Niederbayern</c:v>
                </c:pt>
                <c:pt idx="2">
                  <c:v>  Oberpfalz</c:v>
                </c:pt>
                <c:pt idx="3">
                  <c:v>  Oberfranken</c:v>
                </c:pt>
                <c:pt idx="4">
                  <c:v>  Mittelfranken</c:v>
                </c:pt>
                <c:pt idx="5">
                  <c:v>  Unterfranken</c:v>
                </c:pt>
                <c:pt idx="6">
                  <c:v>  Schwaben</c:v>
                </c:pt>
                <c:pt idx="7">
                  <c:v>Bayern</c:v>
                </c:pt>
              </c:strCache>
            </c:strRef>
          </c:cat>
          <c:val>
            <c:numRef>
              <c:f>Tabelle1!$C$8:$C$15</c:f>
              <c:numCache>
                <c:formatCode>#,##0</c:formatCode>
                <c:ptCount val="8"/>
                <c:pt idx="0">
                  <c:v>3372700</c:v>
                </c:pt>
                <c:pt idx="1">
                  <c:v>980240</c:v>
                </c:pt>
                <c:pt idx="2">
                  <c:v>967332</c:v>
                </c:pt>
                <c:pt idx="3">
                  <c:v>1080294</c:v>
                </c:pt>
                <c:pt idx="4">
                  <c:v>1498568</c:v>
                </c:pt>
                <c:pt idx="5">
                  <c:v>1185217</c:v>
                </c:pt>
                <c:pt idx="6">
                  <c:v>1476759</c:v>
                </c:pt>
                <c:pt idx="7">
                  <c:v>10561110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83-4144-94AD-058DF5D88F2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Tabelle1!$A$8:$A$15</c:f>
              <c:strCache>
                <c:ptCount val="8"/>
                <c:pt idx="0">
                  <c:v>  Oberbayern</c:v>
                </c:pt>
                <c:pt idx="1">
                  <c:v>  Niederbayern</c:v>
                </c:pt>
                <c:pt idx="2">
                  <c:v>  Oberpfalz</c:v>
                </c:pt>
                <c:pt idx="3">
                  <c:v>  Oberfranken</c:v>
                </c:pt>
                <c:pt idx="4">
                  <c:v>  Mittelfranken</c:v>
                </c:pt>
                <c:pt idx="5">
                  <c:v>  Unterfranken</c:v>
                </c:pt>
                <c:pt idx="6">
                  <c:v>  Schwaben</c:v>
                </c:pt>
                <c:pt idx="7">
                  <c:v>Bayern</c:v>
                </c:pt>
              </c:strCache>
            </c:strRef>
          </c:cat>
          <c:val>
            <c:numRef>
              <c:f>Tabelle1!$D$8:$D$15</c:f>
              <c:numCache>
                <c:formatCode>#,##0</c:formatCode>
                <c:ptCount val="8"/>
                <c:pt idx="0">
                  <c:v>3657776</c:v>
                </c:pt>
                <c:pt idx="1">
                  <c:v>998192</c:v>
                </c:pt>
                <c:pt idx="2">
                  <c:v>966503</c:v>
                </c:pt>
                <c:pt idx="3">
                  <c:v>1052338</c:v>
                </c:pt>
                <c:pt idx="4">
                  <c:v>1523872</c:v>
                </c:pt>
                <c:pt idx="5">
                  <c:v>1195236</c:v>
                </c:pt>
                <c:pt idx="6">
                  <c:v>1534234</c:v>
                </c:pt>
                <c:pt idx="7">
                  <c:v>10928151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83-4144-94AD-058DF5D88F2C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Tabelle1!$A$8:$A$15</c:f>
              <c:strCache>
                <c:ptCount val="8"/>
                <c:pt idx="0">
                  <c:v>  Oberbayern</c:v>
                </c:pt>
                <c:pt idx="1">
                  <c:v>  Niederbayern</c:v>
                </c:pt>
                <c:pt idx="2">
                  <c:v>  Oberpfalz</c:v>
                </c:pt>
                <c:pt idx="3">
                  <c:v>  Oberfranken</c:v>
                </c:pt>
                <c:pt idx="4">
                  <c:v>  Mittelfranken</c:v>
                </c:pt>
                <c:pt idx="5">
                  <c:v>  Unterfranken</c:v>
                </c:pt>
                <c:pt idx="6">
                  <c:v>  Schwaben</c:v>
                </c:pt>
                <c:pt idx="7">
                  <c:v>Bayern</c:v>
                </c:pt>
              </c:strCache>
            </c:strRef>
          </c:cat>
          <c:val>
            <c:numRef>
              <c:f>Tabelle1!$E$8:$E$15</c:f>
              <c:numCache>
                <c:formatCode>#,##0</c:formatCode>
                <c:ptCount val="8"/>
                <c:pt idx="0">
                  <c:v>3801448</c:v>
                </c:pt>
                <c:pt idx="1">
                  <c:v>1078110</c:v>
                </c:pt>
                <c:pt idx="2">
                  <c:v>1008999</c:v>
                </c:pt>
                <c:pt idx="3">
                  <c:v>1074867</c:v>
                </c:pt>
                <c:pt idx="4">
                  <c:v>1598869</c:v>
                </c:pt>
                <c:pt idx="5">
                  <c:v>1258997</c:v>
                </c:pt>
                <c:pt idx="6">
                  <c:v>1627533</c:v>
                </c:pt>
                <c:pt idx="7">
                  <c:v>11448823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83-4144-94AD-058DF5D88F2C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>
                <a:shade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Tabelle1!$A$8:$A$15</c:f>
              <c:strCache>
                <c:ptCount val="8"/>
                <c:pt idx="0">
                  <c:v>  Oberbayern</c:v>
                </c:pt>
                <c:pt idx="1">
                  <c:v>  Niederbayern</c:v>
                </c:pt>
                <c:pt idx="2">
                  <c:v>  Oberpfalz</c:v>
                </c:pt>
                <c:pt idx="3">
                  <c:v>  Oberfranken</c:v>
                </c:pt>
                <c:pt idx="4">
                  <c:v>  Mittelfranken</c:v>
                </c:pt>
                <c:pt idx="5">
                  <c:v>  Unterfranken</c:v>
                </c:pt>
                <c:pt idx="6">
                  <c:v>  Schwaben</c:v>
                </c:pt>
                <c:pt idx="7">
                  <c:v>Bayern</c:v>
                </c:pt>
              </c:strCache>
            </c:strRef>
          </c:cat>
          <c:val>
            <c:numRef>
              <c:f>Tabelle1!$F$8:$F$15</c:f>
              <c:numCache>
                <c:formatCode>#,##0</c:formatCode>
                <c:ptCount val="8"/>
                <c:pt idx="0">
                  <c:v>4083077</c:v>
                </c:pt>
                <c:pt idx="1">
                  <c:v>1176206</c:v>
                </c:pt>
                <c:pt idx="2">
                  <c:v>1079217</c:v>
                </c:pt>
                <c:pt idx="3">
                  <c:v>1113251</c:v>
                </c:pt>
                <c:pt idx="4">
                  <c:v>1689066</c:v>
                </c:pt>
                <c:pt idx="5">
                  <c:v>1335991</c:v>
                </c:pt>
                <c:pt idx="6">
                  <c:v>1753447</c:v>
                </c:pt>
                <c:pt idx="7">
                  <c:v>12230255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83-4144-94AD-058DF5D88F2C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Tabelle1!$A$8:$A$15</c:f>
              <c:strCache>
                <c:ptCount val="8"/>
                <c:pt idx="0">
                  <c:v>  Oberbayern</c:v>
                </c:pt>
                <c:pt idx="1">
                  <c:v>  Niederbayern</c:v>
                </c:pt>
                <c:pt idx="2">
                  <c:v>  Oberpfalz</c:v>
                </c:pt>
                <c:pt idx="3">
                  <c:v>  Oberfranken</c:v>
                </c:pt>
                <c:pt idx="4">
                  <c:v>  Mittelfranken</c:v>
                </c:pt>
                <c:pt idx="5">
                  <c:v>  Unterfranken</c:v>
                </c:pt>
                <c:pt idx="6">
                  <c:v>  Schwaben</c:v>
                </c:pt>
                <c:pt idx="7">
                  <c:v>Bayern</c:v>
                </c:pt>
              </c:strCache>
            </c:strRef>
          </c:cat>
          <c:val>
            <c:numRef>
              <c:f>Tabelle1!$G$8:$G$15</c:f>
              <c:numCache>
                <c:formatCode>#,##0</c:formatCode>
                <c:ptCount val="8"/>
                <c:pt idx="0">
                  <c:v>4382325</c:v>
                </c:pt>
                <c:pt idx="1">
                  <c:v>1189384</c:v>
                </c:pt>
                <c:pt idx="2">
                  <c:v>1081120</c:v>
                </c:pt>
                <c:pt idx="3">
                  <c:v>1071306</c:v>
                </c:pt>
                <c:pt idx="4">
                  <c:v>1711566</c:v>
                </c:pt>
                <c:pt idx="5">
                  <c:v>1318076</c:v>
                </c:pt>
                <c:pt idx="6">
                  <c:v>1784919</c:v>
                </c:pt>
                <c:pt idx="7">
                  <c:v>12538696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83-4144-94AD-058DF5D88F2C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shade val="61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Tabelle1!$A$8:$A$15</c:f>
              <c:strCache>
                <c:ptCount val="8"/>
                <c:pt idx="0">
                  <c:v>  Oberbayern</c:v>
                </c:pt>
                <c:pt idx="1">
                  <c:v>  Niederbayern</c:v>
                </c:pt>
                <c:pt idx="2">
                  <c:v>  Oberpfalz</c:v>
                </c:pt>
                <c:pt idx="3">
                  <c:v>  Oberfranken</c:v>
                </c:pt>
                <c:pt idx="4">
                  <c:v>  Mittelfranken</c:v>
                </c:pt>
                <c:pt idx="5">
                  <c:v>  Unterfranken</c:v>
                </c:pt>
                <c:pt idx="6">
                  <c:v>  Schwaben</c:v>
                </c:pt>
                <c:pt idx="7">
                  <c:v>Bayern</c:v>
                </c:pt>
              </c:strCache>
            </c:strRef>
          </c:cat>
          <c:val>
            <c:numRef>
              <c:f>Tabelle1!$H$8:$H$15</c:f>
              <c:numCache>
                <c:formatCode>#,##0</c:formatCode>
                <c:ptCount val="8"/>
                <c:pt idx="0">
                  <c:v>4729243</c:v>
                </c:pt>
                <c:pt idx="1">
                  <c:v>1253441</c:v>
                </c:pt>
                <c:pt idx="2">
                  <c:v>1116741</c:v>
                </c:pt>
                <c:pt idx="3">
                  <c:v>1061929</c:v>
                </c:pt>
                <c:pt idx="4">
                  <c:v>1777143</c:v>
                </c:pt>
                <c:pt idx="5">
                  <c:v>1320513</c:v>
                </c:pt>
                <c:pt idx="6">
                  <c:v>1917979</c:v>
                </c:pt>
                <c:pt idx="7">
                  <c:v>13176989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83-4144-94AD-058DF5D88F2C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1">
                <a:shade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Tabelle1!$A$8:$A$15</c:f>
              <c:strCache>
                <c:ptCount val="8"/>
                <c:pt idx="0">
                  <c:v>  Oberbayern</c:v>
                </c:pt>
                <c:pt idx="1">
                  <c:v>  Niederbayern</c:v>
                </c:pt>
                <c:pt idx="2">
                  <c:v>  Oberpfalz</c:v>
                </c:pt>
                <c:pt idx="3">
                  <c:v>  Oberfranken</c:v>
                </c:pt>
                <c:pt idx="4">
                  <c:v>  Mittelfranken</c:v>
                </c:pt>
                <c:pt idx="5">
                  <c:v>  Unterfranken</c:v>
                </c:pt>
                <c:pt idx="6">
                  <c:v>  Schwaben</c:v>
                </c:pt>
                <c:pt idx="7">
                  <c:v>Bayern</c:v>
                </c:pt>
              </c:strCache>
            </c:strRef>
          </c:cat>
          <c:val>
            <c:numRef>
              <c:f>Tabelle1!$I$8:$I$15</c:f>
              <c:numCache>
                <c:formatCode>@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83-4144-94AD-058DF5D88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278408"/>
        <c:axId val="501278736"/>
      </c:barChart>
      <c:catAx>
        <c:axId val="50127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1278736"/>
        <c:crosses val="autoZero"/>
        <c:auto val="1"/>
        <c:lblAlgn val="ctr"/>
        <c:lblOffset val="100"/>
        <c:noMultiLvlLbl val="0"/>
      </c:catAx>
      <c:valAx>
        <c:axId val="50127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1278408"/>
        <c:crosses val="autoZero"/>
        <c:crossBetween val="between"/>
      </c:valAx>
      <c:spPr>
        <a:noFill/>
        <a:ln>
          <a:solidFill>
            <a:srgbClr val="00B05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46364291392"/>
          <c:y val="0.29174381433737445"/>
          <c:w val="0.62978880737581511"/>
          <c:h val="0.579613917705035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'Abb 28'!$B$5</c:f>
              <c:strCache>
                <c:ptCount val="1"/>
                <c:pt idx="0">
                  <c:v>ohne Berufsabschluss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'Abb 28'!$A$6:$A$17</c:f>
              <c:strCache>
                <c:ptCount val="12"/>
                <c:pt idx="0">
                  <c:v>Insgesamt</c:v>
                </c:pt>
                <c:pt idx="1">
                  <c:v>Deutsche</c:v>
                </c:pt>
                <c:pt idx="2">
                  <c:v>Ausländer*innen (insgesamt)</c:v>
                </c:pt>
                <c:pt idx="3">
                  <c:v>EU, EWR, Schweiz, Vereinigtes Königreich</c:v>
                </c:pt>
                <c:pt idx="4">
                  <c:v>EWR und Schweiz</c:v>
                </c:pt>
                <c:pt idx="5">
                  <c:v>EU-Staaten</c:v>
                </c:pt>
                <c:pt idx="6">
                  <c:v>EU-Osterweiterung</c:v>
                </c:pt>
                <c:pt idx="7">
                  <c:v>Drittstaaten (insgesamt)</c:v>
                </c:pt>
                <c:pt idx="8">
                  <c:v>Türkei</c:v>
                </c:pt>
                <c:pt idx="9">
                  <c:v>Westbalkan</c:v>
                </c:pt>
                <c:pt idx="10">
                  <c:v>Osteuropa (nicht EU)</c:v>
                </c:pt>
                <c:pt idx="11">
                  <c:v>Asylherkunftsländer</c:v>
                </c:pt>
              </c:strCache>
            </c:strRef>
          </c:cat>
          <c:val>
            <c:numRef>
              <c:f>'Abb 28'!$B$6:$B$17</c:f>
              <c:numCache>
                <c:formatCode>0.0</c:formatCode>
                <c:ptCount val="12"/>
                <c:pt idx="0">
                  <c:v>50.4</c:v>
                </c:pt>
                <c:pt idx="1">
                  <c:v>35.799999999999997</c:v>
                </c:pt>
                <c:pt idx="2">
                  <c:v>73.555227252976493</c:v>
                </c:pt>
                <c:pt idx="3">
                  <c:v>62.9</c:v>
                </c:pt>
                <c:pt idx="4">
                  <c:v>63</c:v>
                </c:pt>
                <c:pt idx="5">
                  <c:v>63.2</c:v>
                </c:pt>
                <c:pt idx="6">
                  <c:v>62.8</c:v>
                </c:pt>
                <c:pt idx="7">
                  <c:v>77.603351282536508</c:v>
                </c:pt>
                <c:pt idx="8">
                  <c:v>71.441640619043994</c:v>
                </c:pt>
                <c:pt idx="9">
                  <c:v>67.743757767483899</c:v>
                </c:pt>
                <c:pt idx="10">
                  <c:v>77.389471620429376</c:v>
                </c:pt>
                <c:pt idx="11">
                  <c:v>87.739257022699093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1-4746-BC28-7686ECF71F6A}"/>
            </c:ext>
          </c:extLst>
        </c:ser>
        <c:ser>
          <c:idx val="1"/>
          <c:order val="1"/>
          <c:tx>
            <c:strRef>
              <c:f>'Abb 28'!$C$5</c:f>
              <c:strCache>
                <c:ptCount val="1"/>
                <c:pt idx="0">
                  <c:v>Betriebliche/schulische
Berufsausbildung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'Abb 28'!$A$6:$A$17</c:f>
              <c:strCache>
                <c:ptCount val="12"/>
                <c:pt idx="0">
                  <c:v>Insgesamt</c:v>
                </c:pt>
                <c:pt idx="1">
                  <c:v>Deutsche</c:v>
                </c:pt>
                <c:pt idx="2">
                  <c:v>Ausländer*innen (insgesamt)</c:v>
                </c:pt>
                <c:pt idx="3">
                  <c:v>EU, EWR, Schweiz, Vereinigtes Königreich</c:v>
                </c:pt>
                <c:pt idx="4">
                  <c:v>EWR und Schweiz</c:v>
                </c:pt>
                <c:pt idx="5">
                  <c:v>EU-Staaten</c:v>
                </c:pt>
                <c:pt idx="6">
                  <c:v>EU-Osterweiterung</c:v>
                </c:pt>
                <c:pt idx="7">
                  <c:v>Drittstaaten (insgesamt)</c:v>
                </c:pt>
                <c:pt idx="8">
                  <c:v>Türkei</c:v>
                </c:pt>
                <c:pt idx="9">
                  <c:v>Westbalkan</c:v>
                </c:pt>
                <c:pt idx="10">
                  <c:v>Osteuropa (nicht EU)</c:v>
                </c:pt>
                <c:pt idx="11">
                  <c:v>Asylherkunftsländer</c:v>
                </c:pt>
              </c:strCache>
            </c:strRef>
          </c:cat>
          <c:val>
            <c:numRef>
              <c:f>'Abb 28'!$C$6:$C$17</c:f>
              <c:numCache>
                <c:formatCode>0.0</c:formatCode>
                <c:ptCount val="12"/>
                <c:pt idx="0">
                  <c:v>37.700000000000003</c:v>
                </c:pt>
                <c:pt idx="1">
                  <c:v>51.9</c:v>
                </c:pt>
                <c:pt idx="2">
                  <c:v>14.9</c:v>
                </c:pt>
                <c:pt idx="3">
                  <c:v>25.7</c:v>
                </c:pt>
                <c:pt idx="4">
                  <c:v>25.7</c:v>
                </c:pt>
                <c:pt idx="5">
                  <c:v>25.7</c:v>
                </c:pt>
                <c:pt idx="6">
                  <c:v>27</c:v>
                </c:pt>
                <c:pt idx="7">
                  <c:v>10.754898756171832</c:v>
                </c:pt>
                <c:pt idx="8">
                  <c:v>22.22306929938248</c:v>
                </c:pt>
                <c:pt idx="9">
                  <c:v>25.35306745000565</c:v>
                </c:pt>
                <c:pt idx="10">
                  <c:v>7.8938339378492302</c:v>
                </c:pt>
                <c:pt idx="11">
                  <c:v>5.1382972987545159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81-4746-BC28-7686ECF71F6A}"/>
            </c:ext>
          </c:extLst>
        </c:ser>
        <c:ser>
          <c:idx val="2"/>
          <c:order val="2"/>
          <c:tx>
            <c:strRef>
              <c:f>'Abb 28'!$D$5</c:f>
              <c:strCache>
                <c:ptCount val="1"/>
                <c:pt idx="0">
                  <c:v>Akademischer 
Abschluss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'Abb 28'!$A$6:$A$17</c:f>
              <c:strCache>
                <c:ptCount val="12"/>
                <c:pt idx="0">
                  <c:v>Insgesamt</c:v>
                </c:pt>
                <c:pt idx="1">
                  <c:v>Deutsche</c:v>
                </c:pt>
                <c:pt idx="2">
                  <c:v>Ausländer*innen (insgesamt)</c:v>
                </c:pt>
                <c:pt idx="3">
                  <c:v>EU, EWR, Schweiz, Vereinigtes Königreich</c:v>
                </c:pt>
                <c:pt idx="4">
                  <c:v>EWR und Schweiz</c:v>
                </c:pt>
                <c:pt idx="5">
                  <c:v>EU-Staaten</c:v>
                </c:pt>
                <c:pt idx="6">
                  <c:v>EU-Osterweiterung</c:v>
                </c:pt>
                <c:pt idx="7">
                  <c:v>Drittstaaten (insgesamt)</c:v>
                </c:pt>
                <c:pt idx="8">
                  <c:v>Türkei</c:v>
                </c:pt>
                <c:pt idx="9">
                  <c:v>Westbalkan</c:v>
                </c:pt>
                <c:pt idx="10">
                  <c:v>Osteuropa (nicht EU)</c:v>
                </c:pt>
                <c:pt idx="11">
                  <c:v>Asylherkunftsländer</c:v>
                </c:pt>
              </c:strCache>
            </c:strRef>
          </c:cat>
          <c:val>
            <c:numRef>
              <c:f>'Abb 28'!$D$6:$D$17</c:f>
              <c:numCache>
                <c:formatCode>0.0</c:formatCode>
                <c:ptCount val="12"/>
                <c:pt idx="0">
                  <c:v>11.6</c:v>
                </c:pt>
                <c:pt idx="1">
                  <c:v>12</c:v>
                </c:pt>
                <c:pt idx="2">
                  <c:v>10.944269947485401</c:v>
                </c:pt>
                <c:pt idx="3">
                  <c:v>11.2</c:v>
                </c:pt>
                <c:pt idx="4">
                  <c:v>11.1</c:v>
                </c:pt>
                <c:pt idx="5">
                  <c:v>11.1</c:v>
                </c:pt>
                <c:pt idx="6">
                  <c:v>10.1</c:v>
                </c:pt>
                <c:pt idx="7">
                  <c:v>10.900270098233179</c:v>
                </c:pt>
                <c:pt idx="8">
                  <c:v>6.1218266371883816</c:v>
                </c:pt>
                <c:pt idx="9">
                  <c:v>6.7111060897073775</c:v>
                </c:pt>
                <c:pt idx="10">
                  <c:v>13.243799627487501</c:v>
                </c:pt>
                <c:pt idx="11">
                  <c:v>6.6722380978055744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81-4746-BC28-7686ECF71F6A}"/>
            </c:ext>
          </c:extLst>
        </c:ser>
        <c:ser>
          <c:idx val="3"/>
          <c:order val="3"/>
          <c:tx>
            <c:strRef>
              <c:f>'Abb 28'!$E$5</c:f>
              <c:strCache>
                <c:ptCount val="1"/>
                <c:pt idx="0">
                  <c:v>keine Angabe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'Abb 28'!$A$6:$A$17</c:f>
              <c:strCache>
                <c:ptCount val="12"/>
                <c:pt idx="0">
                  <c:v>Insgesamt</c:v>
                </c:pt>
                <c:pt idx="1">
                  <c:v>Deutsche</c:v>
                </c:pt>
                <c:pt idx="2">
                  <c:v>Ausländer*innen (insgesamt)</c:v>
                </c:pt>
                <c:pt idx="3">
                  <c:v>EU, EWR, Schweiz, Vereinigtes Königreich</c:v>
                </c:pt>
                <c:pt idx="4">
                  <c:v>EWR und Schweiz</c:v>
                </c:pt>
                <c:pt idx="5">
                  <c:v>EU-Staaten</c:v>
                </c:pt>
                <c:pt idx="6">
                  <c:v>EU-Osterweiterung</c:v>
                </c:pt>
                <c:pt idx="7">
                  <c:v>Drittstaaten (insgesamt)</c:v>
                </c:pt>
                <c:pt idx="8">
                  <c:v>Türkei</c:v>
                </c:pt>
                <c:pt idx="9">
                  <c:v>Westbalkan</c:v>
                </c:pt>
                <c:pt idx="10">
                  <c:v>Osteuropa (nicht EU)</c:v>
                </c:pt>
                <c:pt idx="11">
                  <c:v>Asylherkunftsländer</c:v>
                </c:pt>
              </c:strCache>
            </c:strRef>
          </c:cat>
          <c:val>
            <c:numRef>
              <c:f>'Abb 28'!$E$6:$E$17</c:f>
              <c:numCache>
                <c:formatCode>0.0</c:formatCode>
                <c:ptCount val="12"/>
                <c:pt idx="0">
                  <c:v>0.4</c:v>
                </c:pt>
                <c:pt idx="1">
                  <c:v>0.3</c:v>
                </c:pt>
                <c:pt idx="2">
                  <c:v>0.57480539795652341</c:v>
                </c:pt>
                <c:pt idx="3">
                  <c:v>0.1</c:v>
                </c:pt>
                <c:pt idx="4">
                  <c:v>0.1</c:v>
                </c:pt>
                <c:pt idx="5">
                  <c:v>0.10732377436249677</c:v>
                </c:pt>
                <c:pt idx="6">
                  <c:v>0.2</c:v>
                </c:pt>
                <c:pt idx="7">
                  <c:v>0.74147986305847535</c:v>
                </c:pt>
                <c:pt idx="8">
                  <c:v>0.21346344438514905</c:v>
                </c:pt>
                <c:pt idx="9">
                  <c:v>0.19206869280307309</c:v>
                </c:pt>
                <c:pt idx="10">
                  <c:v>1.4728948142338987</c:v>
                </c:pt>
                <c:pt idx="11">
                  <c:v>0.45020758074082057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1C81-4746-BC28-7686ECF71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2231552"/>
        <c:axId val="92233088"/>
        <c:extLst/>
      </c:barChart>
      <c:catAx>
        <c:axId val="9223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233088"/>
        <c:crosses val="autoZero"/>
        <c:auto val="1"/>
        <c:lblAlgn val="ctr"/>
        <c:lblOffset val="100"/>
        <c:noMultiLvlLbl val="0"/>
      </c:catAx>
      <c:valAx>
        <c:axId val="9223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231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310773172972601E-3"/>
          <c:y val="0.1662797216918161"/>
          <c:w val="0.99677299910529682"/>
          <c:h val="9.3011563734394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47996794871795E-2"/>
          <c:y val="0.23230068605132564"/>
          <c:w val="0.9109676816239316"/>
          <c:h val="0.59764604812903666"/>
        </c:manualLayout>
      </c:layout>
      <c:lineChart>
        <c:grouping val="standard"/>
        <c:varyColors val="0"/>
        <c:ser>
          <c:idx val="0"/>
          <c:order val="0"/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'Abb 31'!$E$1:$E$14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'Abb 31'!$D$1:$D$14</c:f>
              <c:numCache>
                <c:formatCode>General</c:formatCode>
                <c:ptCount val="14"/>
                <c:pt idx="0">
                  <c:v>7855</c:v>
                </c:pt>
                <c:pt idx="1">
                  <c:v>6525</c:v>
                </c:pt>
                <c:pt idx="2">
                  <c:v>5490</c:v>
                </c:pt>
                <c:pt idx="3">
                  <c:v>5440</c:v>
                </c:pt>
                <c:pt idx="4">
                  <c:v>5875</c:v>
                </c:pt>
                <c:pt idx="5">
                  <c:v>6030</c:v>
                </c:pt>
                <c:pt idx="6">
                  <c:v>6520</c:v>
                </c:pt>
                <c:pt idx="7">
                  <c:v>7455</c:v>
                </c:pt>
                <c:pt idx="8">
                  <c:v>7240</c:v>
                </c:pt>
                <c:pt idx="9">
                  <c:v>8610</c:v>
                </c:pt>
                <c:pt idx="10">
                  <c:v>13415</c:v>
                </c:pt>
                <c:pt idx="11">
                  <c:v>17225</c:v>
                </c:pt>
                <c:pt idx="12">
                  <c:v>21720</c:v>
                </c:pt>
                <c:pt idx="13">
                  <c:v>27225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13-47C8-AB76-D1E42D10B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721664"/>
        <c:axId val="216727552"/>
      </c:lineChart>
      <c:catAx>
        <c:axId val="21672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6727552"/>
        <c:crossesAt val="-60"/>
        <c:auto val="1"/>
        <c:lblAlgn val="ctr"/>
        <c:lblOffset val="100"/>
        <c:tickLblSkip val="2"/>
        <c:tickMarkSkip val="2"/>
        <c:noMultiLvlLbl val="0"/>
      </c:catAx>
      <c:valAx>
        <c:axId val="21672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672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45971208847829"/>
          <c:y val="0.24195291473356551"/>
          <c:w val="0.83960290504712365"/>
          <c:h val="0.59060089124508919"/>
        </c:manualLayout>
      </c:layout>
      <c:lineChart>
        <c:grouping val="standard"/>
        <c:varyColors val="0"/>
        <c:ser>
          <c:idx val="2"/>
          <c:order val="0"/>
          <c:tx>
            <c:strRef>
              <c:f>'Abb 4'!$H$3</c:f>
              <c:strCache>
                <c:ptCount val="1"/>
                <c:pt idx="0">
                  <c:v>Bayern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6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'Abb 4'!$A$7:$A$57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'Abb 4'!$H$7:$H$57</c:f>
              <c:numCache>
                <c:formatCode>##0.0"              "</c:formatCode>
                <c:ptCount val="41"/>
                <c:pt idx="0">
                  <c:v>6.5</c:v>
                </c:pt>
                <c:pt idx="1">
                  <c:v>6.6</c:v>
                </c:pt>
                <c:pt idx="2">
                  <c:v>6.6</c:v>
                </c:pt>
                <c:pt idx="3">
                  <c:v>6.5</c:v>
                </c:pt>
                <c:pt idx="4">
                  <c:v>6.3</c:v>
                </c:pt>
                <c:pt idx="5">
                  <c:v>6.3</c:v>
                </c:pt>
                <c:pt idx="6">
                  <c:v>6.6</c:v>
                </c:pt>
                <c:pt idx="7">
                  <c:v>5.8</c:v>
                </c:pt>
                <c:pt idx="8">
                  <c:v>6.3</c:v>
                </c:pt>
                <c:pt idx="9">
                  <c:v>6.8</c:v>
                </c:pt>
                <c:pt idx="10">
                  <c:v>7.5</c:v>
                </c:pt>
                <c:pt idx="11">
                  <c:v>8</c:v>
                </c:pt>
                <c:pt idx="12">
                  <c:v>8.9</c:v>
                </c:pt>
                <c:pt idx="13">
                  <c:v>9.1999999999999993</c:v>
                </c:pt>
                <c:pt idx="14">
                  <c:v>9.3000000000000007</c:v>
                </c:pt>
                <c:pt idx="15">
                  <c:v>9.5</c:v>
                </c:pt>
                <c:pt idx="16">
                  <c:v>9.6</c:v>
                </c:pt>
                <c:pt idx="17">
                  <c:v>9.4</c:v>
                </c:pt>
                <c:pt idx="18">
                  <c:v>9.1999999999999993</c:v>
                </c:pt>
                <c:pt idx="19">
                  <c:v>9.1999999999999993</c:v>
                </c:pt>
                <c:pt idx="20">
                  <c:v>9.3000000000000007</c:v>
                </c:pt>
                <c:pt idx="21">
                  <c:v>9.4</c:v>
                </c:pt>
                <c:pt idx="22">
                  <c:v>9.5</c:v>
                </c:pt>
                <c:pt idx="23">
                  <c:v>9.5</c:v>
                </c:pt>
                <c:pt idx="24">
                  <c:v>9.4</c:v>
                </c:pt>
                <c:pt idx="25">
                  <c:v>9.5</c:v>
                </c:pt>
                <c:pt idx="26">
                  <c:v>9.4</c:v>
                </c:pt>
                <c:pt idx="27">
                  <c:v>9.5</c:v>
                </c:pt>
                <c:pt idx="28">
                  <c:v>9.4</c:v>
                </c:pt>
                <c:pt idx="29">
                  <c:v>9.3000000000000007</c:v>
                </c:pt>
                <c:pt idx="30">
                  <c:v>9.5</c:v>
                </c:pt>
                <c:pt idx="31">
                  <c:v>8.5</c:v>
                </c:pt>
                <c:pt idx="32">
                  <c:v>9</c:v>
                </c:pt>
                <c:pt idx="33">
                  <c:v>9.6</c:v>
                </c:pt>
                <c:pt idx="34">
                  <c:v>10.3</c:v>
                </c:pt>
                <c:pt idx="35">
                  <c:v>11.5</c:v>
                </c:pt>
                <c:pt idx="36">
                  <c:v>12.1</c:v>
                </c:pt>
                <c:pt idx="37">
                  <c:v>12.6</c:v>
                </c:pt>
                <c:pt idx="38">
                  <c:v>13.2</c:v>
                </c:pt>
                <c:pt idx="39">
                  <c:v>13.6</c:v>
                </c:pt>
                <c:pt idx="40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CE-4D85-9EC7-E8F0F9790F4D}"/>
            </c:ext>
          </c:extLst>
        </c:ser>
        <c:ser>
          <c:idx val="1"/>
          <c:order val="1"/>
          <c:tx>
            <c:strRef>
              <c:f>'Abb 4'!$I$3</c:f>
              <c:strCache>
                <c:ptCount val="1"/>
                <c:pt idx="0">
                  <c:v>Deutschland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'Abb 4'!$I$7:$I$57</c:f>
              <c:numCache>
                <c:formatCode>0.0</c:formatCode>
                <c:ptCount val="41"/>
                <c:pt idx="0">
                  <c:v>7.405642533172327</c:v>
                </c:pt>
                <c:pt idx="1">
                  <c:v>7.6501608931673681</c:v>
                </c:pt>
                <c:pt idx="2">
                  <c:v>7.5907944192922958</c:v>
                </c:pt>
                <c:pt idx="3">
                  <c:v>7.461106719074885</c:v>
                </c:pt>
                <c:pt idx="4">
                  <c:v>7.2162435525831796</c:v>
                </c:pt>
                <c:pt idx="5">
                  <c:v>7.3444496678278837</c:v>
                </c:pt>
                <c:pt idx="6">
                  <c:v>7.6248689063695476</c:v>
                </c:pt>
                <c:pt idx="7">
                  <c:v>6.9996839711448162</c:v>
                </c:pt>
                <c:pt idx="8">
                  <c:v>7.4917285644001925</c:v>
                </c:pt>
                <c:pt idx="9">
                  <c:v>7.9885738508896944</c:v>
                </c:pt>
                <c:pt idx="10">
                  <c:v>6.9995374607224354</c:v>
                </c:pt>
                <c:pt idx="11">
                  <c:v>7.5574748683779838</c:v>
                </c:pt>
                <c:pt idx="12">
                  <c:v>8.2366141534301764</c:v>
                </c:pt>
                <c:pt idx="13">
                  <c:v>8.5783619244675435</c:v>
                </c:pt>
                <c:pt idx="14">
                  <c:v>8.7292886290926521</c:v>
                </c:pt>
                <c:pt idx="15">
                  <c:v>8.9745825645440469</c:v>
                </c:pt>
                <c:pt idx="16">
                  <c:v>9.1348036892381899</c:v>
                </c:pt>
                <c:pt idx="17">
                  <c:v>9.0412356456084222</c:v>
                </c:pt>
                <c:pt idx="18">
                  <c:v>8.9087558297315343</c:v>
                </c:pt>
                <c:pt idx="19">
                  <c:v>8.9286766412934693</c:v>
                </c:pt>
                <c:pt idx="20">
                  <c:v>8.8349284885028485</c:v>
                </c:pt>
                <c:pt idx="21">
                  <c:v>8.8770455711587655</c:v>
                </c:pt>
                <c:pt idx="22">
                  <c:v>8.9026469437232159</c:v>
                </c:pt>
                <c:pt idx="23">
                  <c:v>8.8957607558921232</c:v>
                </c:pt>
                <c:pt idx="24">
                  <c:v>8.8338242434329377</c:v>
                </c:pt>
                <c:pt idx="25">
                  <c:v>8.841977537178094</c:v>
                </c:pt>
                <c:pt idx="26">
                  <c:v>8.8148664107081629</c:v>
                </c:pt>
                <c:pt idx="27">
                  <c:v>8.8265858903585617</c:v>
                </c:pt>
                <c:pt idx="28">
                  <c:v>8.7630362038184249</c:v>
                </c:pt>
                <c:pt idx="29">
                  <c:v>8.7172643659453062</c:v>
                </c:pt>
                <c:pt idx="30">
                  <c:v>8.8058778054496791</c:v>
                </c:pt>
                <c:pt idx="31">
                  <c:v>9.0535375440979031</c:v>
                </c:pt>
                <c:pt idx="32">
                  <c:v>8.2506084602671113</c:v>
                </c:pt>
                <c:pt idx="33">
                  <c:v>8.6857203871811599</c:v>
                </c:pt>
                <c:pt idx="34">
                  <c:v>9.2857176197351912</c:v>
                </c:pt>
                <c:pt idx="35">
                  <c:v>10.528610872286748</c:v>
                </c:pt>
                <c:pt idx="36">
                  <c:v>11.172811819462703</c:v>
                </c:pt>
                <c:pt idx="37">
                  <c:v>11.690743066962991</c:v>
                </c:pt>
                <c:pt idx="38">
                  <c:v>12.152610480467169</c:v>
                </c:pt>
                <c:pt idx="39">
                  <c:v>12.502624998600703</c:v>
                </c:pt>
                <c:pt idx="40">
                  <c:v>12.729299565771312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CE-4D85-9EC7-E8F0F9790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481024"/>
        <c:axId val="92482560"/>
      </c:lineChart>
      <c:catAx>
        <c:axId val="924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482560"/>
        <c:crossesAt val="-60"/>
        <c:auto val="1"/>
        <c:lblAlgn val="ctr"/>
        <c:lblOffset val="100"/>
        <c:tickLblSkip val="2"/>
        <c:tickMarkSkip val="12"/>
        <c:noMultiLvlLbl val="0"/>
      </c:catAx>
      <c:valAx>
        <c:axId val="9248256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##0.0&quot;              &quot;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481024"/>
        <c:crosses val="autoZero"/>
        <c:crossBetween val="between"/>
      </c:valAx>
      <c:spPr>
        <a:noFill/>
        <a:ln>
          <a:solidFill>
            <a:srgbClr val="00B050"/>
          </a:solidFill>
        </a:ln>
        <a:effectLst/>
      </c:spPr>
    </c:plotArea>
    <c:legend>
      <c:legendPos val="r"/>
      <c:layout>
        <c:manualLayout>
          <c:xMode val="edge"/>
          <c:yMode val="edge"/>
          <c:x val="0.56414375032625375"/>
          <c:y val="0.16688145319454431"/>
          <c:w val="0.36440478098290596"/>
          <c:h val="5.343887017346650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b="1" baseline="0">
                <a:latin typeface="Source Sans Pro" panose="020B0503030403020204" pitchFamily="34" charset="0"/>
              </a:rPr>
              <a:t>Altersstruktur in Bayern: Prozentuale Anteile der Altersgruppen von Deutschen und Ausländer*innen im Vergleich (2021)</a:t>
            </a:r>
          </a:p>
        </c:rich>
      </c:tx>
      <c:layout>
        <c:manualLayout>
          <c:xMode val="edge"/>
          <c:yMode val="edge"/>
          <c:x val="1.7722813147020087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4126123307434237E-2"/>
          <c:y val="0.24030000000000001"/>
          <c:w val="0.83098817217879584"/>
          <c:h val="0.581087836830822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'Abb 6'!$O$34</c:f>
              <c:strCache>
                <c:ptCount val="1"/>
                <c:pt idx="0">
                  <c:v>Deutsche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'Abb 6'!$N$35:$N$43</c:f>
              <c:strCache>
                <c:ptCount val="9"/>
                <c:pt idx="0">
                  <c:v>0-6</c:v>
                </c:pt>
                <c:pt idx="1">
                  <c:v>6-15</c:v>
                </c:pt>
                <c:pt idx="2">
                  <c:v>15-18</c:v>
                </c:pt>
                <c:pt idx="3">
                  <c:v>18-25</c:v>
                </c:pt>
                <c:pt idx="4">
                  <c:v>25-30</c:v>
                </c:pt>
                <c:pt idx="5">
                  <c:v>30-40</c:v>
                </c:pt>
                <c:pt idx="6">
                  <c:v>40-50</c:v>
                </c:pt>
                <c:pt idx="7">
                  <c:v>50-65</c:v>
                </c:pt>
                <c:pt idx="8">
                  <c:v>65 und mehr</c:v>
                </c:pt>
              </c:strCache>
            </c:strRef>
          </c:cat>
          <c:val>
            <c:numRef>
              <c:f>'Abb 6'!$O$35:$O$43</c:f>
              <c:numCache>
                <c:formatCode>0.0</c:formatCode>
                <c:ptCount val="9"/>
                <c:pt idx="0">
                  <c:v>-6.1975633360938396</c:v>
                </c:pt>
                <c:pt idx="1">
                  <c:v>-8.6129745460722802</c:v>
                </c:pt>
                <c:pt idx="2">
                  <c:v>-2.8962152205295602</c:v>
                </c:pt>
                <c:pt idx="3">
                  <c:v>-7.5816879139641902</c:v>
                </c:pt>
                <c:pt idx="4">
                  <c:v>-5.8191177809665797</c:v>
                </c:pt>
                <c:pt idx="5">
                  <c:v>-12.5631147490832</c:v>
                </c:pt>
                <c:pt idx="6">
                  <c:v>-11.625440755005201</c:v>
                </c:pt>
                <c:pt idx="7">
                  <c:v>-24.064890365960299</c:v>
                </c:pt>
                <c:pt idx="8">
                  <c:v>-20.6389953323249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B-40A9-9EC3-EA29B0838401}"/>
            </c:ext>
          </c:extLst>
        </c:ser>
        <c:ser>
          <c:idx val="1"/>
          <c:order val="1"/>
          <c:tx>
            <c:strRef>
              <c:f>'Abb 6'!$P$34</c:f>
              <c:strCache>
                <c:ptCount val="1"/>
                <c:pt idx="0">
                  <c:v>Ausländer*innen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'Abb 6'!$N$35:$N$43</c:f>
              <c:strCache>
                <c:ptCount val="9"/>
                <c:pt idx="0">
                  <c:v>0-6</c:v>
                </c:pt>
                <c:pt idx="1">
                  <c:v>6-15</c:v>
                </c:pt>
                <c:pt idx="2">
                  <c:v>15-18</c:v>
                </c:pt>
                <c:pt idx="3">
                  <c:v>18-25</c:v>
                </c:pt>
                <c:pt idx="4">
                  <c:v>25-30</c:v>
                </c:pt>
                <c:pt idx="5">
                  <c:v>30-40</c:v>
                </c:pt>
                <c:pt idx="6">
                  <c:v>40-50</c:v>
                </c:pt>
                <c:pt idx="7">
                  <c:v>50-65</c:v>
                </c:pt>
                <c:pt idx="8">
                  <c:v>65 und mehr</c:v>
                </c:pt>
              </c:strCache>
            </c:strRef>
          </c:cat>
          <c:val>
            <c:numRef>
              <c:f>'Abb 6'!$P$35:$P$43</c:f>
              <c:numCache>
                <c:formatCode>0.0</c:formatCode>
                <c:ptCount val="9"/>
                <c:pt idx="0">
                  <c:v>5.7792633910261664</c:v>
                </c:pt>
                <c:pt idx="1">
                  <c:v>6.9353416454761714</c:v>
                </c:pt>
                <c:pt idx="2">
                  <c:v>2.1049339676810761</c:v>
                </c:pt>
                <c:pt idx="3">
                  <c:v>10.192662619965548</c:v>
                </c:pt>
                <c:pt idx="4">
                  <c:v>11.273685505700927</c:v>
                </c:pt>
                <c:pt idx="5">
                  <c:v>21.537814781396111</c:v>
                </c:pt>
                <c:pt idx="6">
                  <c:v>17.622323845459764</c:v>
                </c:pt>
                <c:pt idx="7">
                  <c:v>16.665983102288571</c:v>
                </c:pt>
                <c:pt idx="8">
                  <c:v>7.88799114100566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B-40A9-9EC3-EA29B0838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78300784"/>
        <c:axId val="278297176"/>
      </c:barChart>
      <c:catAx>
        <c:axId val="278300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aseline="0"/>
                  <a:t>Altersgruppe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0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8297176"/>
        <c:crossesAt val="0"/>
        <c:auto val="1"/>
        <c:lblAlgn val="ctr"/>
        <c:lblOffset val="100"/>
        <c:noMultiLvlLbl val="1"/>
      </c:catAx>
      <c:valAx>
        <c:axId val="278297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aseline="0"/>
                  <a:t>Anteil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\ 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830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1869777029197481"/>
          <c:y val="0.17151150907673235"/>
          <c:w val="0.37563130320289007"/>
          <c:h val="6.7502380930013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Source Sans Pro" panose="020B0503030403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</a:defRPr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47996794871795E-2"/>
          <c:y val="0.21115634920634921"/>
          <c:w val="0.9131372863247863"/>
          <c:h val="0.4747309711286089"/>
        </c:manualLayout>
      </c:layout>
      <c:lineChart>
        <c:grouping val="standard"/>
        <c:varyColors val="0"/>
        <c:ser>
          <c:idx val="2"/>
          <c:order val="0"/>
          <c:spPr>
            <a:ln w="28575" cap="rnd" cmpd="sng" algn="ctr">
              <a:solidFill>
                <a:schemeClr val="accent1">
                  <a:shade val="6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'Abb 11'!$A$7:$A$67</c:f>
              <c:numCache>
                <c:formatCode>mmm\-yy</c:formatCode>
                <c:ptCount val="61"/>
                <c:pt idx="0">
                  <c:v>44805</c:v>
                </c:pt>
                <c:pt idx="1">
                  <c:v>44774</c:v>
                </c:pt>
                <c:pt idx="2">
                  <c:v>44743</c:v>
                </c:pt>
                <c:pt idx="3">
                  <c:v>44713</c:v>
                </c:pt>
                <c:pt idx="4">
                  <c:v>44682</c:v>
                </c:pt>
                <c:pt idx="5">
                  <c:v>44652</c:v>
                </c:pt>
                <c:pt idx="6">
                  <c:v>44621</c:v>
                </c:pt>
                <c:pt idx="7">
                  <c:v>44593</c:v>
                </c:pt>
                <c:pt idx="8">
                  <c:v>44562</c:v>
                </c:pt>
                <c:pt idx="9">
                  <c:v>44531</c:v>
                </c:pt>
                <c:pt idx="10">
                  <c:v>44501</c:v>
                </c:pt>
                <c:pt idx="11">
                  <c:v>44470</c:v>
                </c:pt>
                <c:pt idx="12">
                  <c:v>44440</c:v>
                </c:pt>
                <c:pt idx="13">
                  <c:v>44409</c:v>
                </c:pt>
                <c:pt idx="14">
                  <c:v>44378</c:v>
                </c:pt>
                <c:pt idx="15">
                  <c:v>44348</c:v>
                </c:pt>
                <c:pt idx="16">
                  <c:v>44317</c:v>
                </c:pt>
                <c:pt idx="17">
                  <c:v>44287</c:v>
                </c:pt>
                <c:pt idx="18">
                  <c:v>44256</c:v>
                </c:pt>
                <c:pt idx="19">
                  <c:v>44228</c:v>
                </c:pt>
                <c:pt idx="20">
                  <c:v>44197</c:v>
                </c:pt>
                <c:pt idx="21">
                  <c:v>44166</c:v>
                </c:pt>
                <c:pt idx="22">
                  <c:v>44136</c:v>
                </c:pt>
                <c:pt idx="23">
                  <c:v>44105</c:v>
                </c:pt>
                <c:pt idx="24">
                  <c:v>44075</c:v>
                </c:pt>
                <c:pt idx="25">
                  <c:v>44044</c:v>
                </c:pt>
                <c:pt idx="26">
                  <c:v>44013</c:v>
                </c:pt>
                <c:pt idx="27">
                  <c:v>43983</c:v>
                </c:pt>
                <c:pt idx="28">
                  <c:v>43952</c:v>
                </c:pt>
                <c:pt idx="29">
                  <c:v>43922</c:v>
                </c:pt>
                <c:pt idx="30">
                  <c:v>43891</c:v>
                </c:pt>
                <c:pt idx="31">
                  <c:v>43862</c:v>
                </c:pt>
                <c:pt idx="32">
                  <c:v>43831</c:v>
                </c:pt>
                <c:pt idx="33">
                  <c:v>43800</c:v>
                </c:pt>
                <c:pt idx="34">
                  <c:v>43770</c:v>
                </c:pt>
                <c:pt idx="35">
                  <c:v>43739</c:v>
                </c:pt>
                <c:pt idx="36">
                  <c:v>43709</c:v>
                </c:pt>
                <c:pt idx="37">
                  <c:v>43678</c:v>
                </c:pt>
                <c:pt idx="38">
                  <c:v>43647</c:v>
                </c:pt>
                <c:pt idx="39">
                  <c:v>43617</c:v>
                </c:pt>
                <c:pt idx="40">
                  <c:v>43586</c:v>
                </c:pt>
                <c:pt idx="41">
                  <c:v>43556</c:v>
                </c:pt>
                <c:pt idx="42">
                  <c:v>43525</c:v>
                </c:pt>
                <c:pt idx="43">
                  <c:v>43497</c:v>
                </c:pt>
                <c:pt idx="44">
                  <c:v>43466</c:v>
                </c:pt>
                <c:pt idx="45">
                  <c:v>43435</c:v>
                </c:pt>
                <c:pt idx="46">
                  <c:v>43405</c:v>
                </c:pt>
                <c:pt idx="47">
                  <c:v>43374</c:v>
                </c:pt>
                <c:pt idx="48">
                  <c:v>43344</c:v>
                </c:pt>
                <c:pt idx="49">
                  <c:v>43313</c:v>
                </c:pt>
                <c:pt idx="50">
                  <c:v>43282</c:v>
                </c:pt>
                <c:pt idx="51">
                  <c:v>43252</c:v>
                </c:pt>
                <c:pt idx="52">
                  <c:v>43221</c:v>
                </c:pt>
                <c:pt idx="53">
                  <c:v>43191</c:v>
                </c:pt>
                <c:pt idx="54">
                  <c:v>43160</c:v>
                </c:pt>
                <c:pt idx="55">
                  <c:v>43132</c:v>
                </c:pt>
                <c:pt idx="56">
                  <c:v>43101</c:v>
                </c:pt>
                <c:pt idx="57">
                  <c:v>43070</c:v>
                </c:pt>
                <c:pt idx="58">
                  <c:v>43040</c:v>
                </c:pt>
                <c:pt idx="59">
                  <c:v>43009</c:v>
                </c:pt>
                <c:pt idx="60">
                  <c:v>42979</c:v>
                </c:pt>
              </c:numCache>
            </c:numRef>
          </c:cat>
          <c:val>
            <c:numRef>
              <c:f>'Abb 11'!$B$7:$B$67</c:f>
              <c:numCache>
                <c:formatCode>#,##0</c:formatCode>
                <c:ptCount val="61"/>
                <c:pt idx="0">
                  <c:v>162660</c:v>
                </c:pt>
                <c:pt idx="1">
                  <c:v>163860</c:v>
                </c:pt>
                <c:pt idx="2">
                  <c:v>162190</c:v>
                </c:pt>
                <c:pt idx="3">
                  <c:v>160700</c:v>
                </c:pt>
                <c:pt idx="4">
                  <c:v>157070</c:v>
                </c:pt>
                <c:pt idx="5">
                  <c:v>154240</c:v>
                </c:pt>
                <c:pt idx="6">
                  <c:v>149470</c:v>
                </c:pt>
                <c:pt idx="7">
                  <c:v>146220</c:v>
                </c:pt>
                <c:pt idx="8">
                  <c:v>139100</c:v>
                </c:pt>
                <c:pt idx="9">
                  <c:v>140120</c:v>
                </c:pt>
                <c:pt idx="10">
                  <c:v>139930</c:v>
                </c:pt>
                <c:pt idx="11">
                  <c:v>138020</c:v>
                </c:pt>
                <c:pt idx="12">
                  <c:v>136420</c:v>
                </c:pt>
                <c:pt idx="13">
                  <c:v>133690</c:v>
                </c:pt>
                <c:pt idx="14">
                  <c:v>126090</c:v>
                </c:pt>
                <c:pt idx="15">
                  <c:v>115690</c:v>
                </c:pt>
                <c:pt idx="16">
                  <c:v>108860</c:v>
                </c:pt>
                <c:pt idx="17">
                  <c:v>104850</c:v>
                </c:pt>
                <c:pt idx="18">
                  <c:v>99850</c:v>
                </c:pt>
                <c:pt idx="19">
                  <c:v>94740</c:v>
                </c:pt>
                <c:pt idx="20">
                  <c:v>91630</c:v>
                </c:pt>
                <c:pt idx="21">
                  <c:v>93610</c:v>
                </c:pt>
                <c:pt idx="22">
                  <c:v>96640</c:v>
                </c:pt>
                <c:pt idx="23">
                  <c:v>97040</c:v>
                </c:pt>
                <c:pt idx="24">
                  <c:v>94730</c:v>
                </c:pt>
                <c:pt idx="25">
                  <c:v>94450</c:v>
                </c:pt>
                <c:pt idx="26">
                  <c:v>92130</c:v>
                </c:pt>
                <c:pt idx="27">
                  <c:v>91170</c:v>
                </c:pt>
                <c:pt idx="28">
                  <c:v>94400</c:v>
                </c:pt>
                <c:pt idx="29">
                  <c:v>103840</c:v>
                </c:pt>
                <c:pt idx="30">
                  <c:v>115300</c:v>
                </c:pt>
                <c:pt idx="31">
                  <c:v>115250</c:v>
                </c:pt>
                <c:pt idx="32">
                  <c:v>112230</c:v>
                </c:pt>
                <c:pt idx="33">
                  <c:v>115690</c:v>
                </c:pt>
                <c:pt idx="34">
                  <c:v>119830</c:v>
                </c:pt>
                <c:pt idx="35">
                  <c:v>124200</c:v>
                </c:pt>
                <c:pt idx="36">
                  <c:v>128610</c:v>
                </c:pt>
                <c:pt idx="37">
                  <c:v>129800</c:v>
                </c:pt>
                <c:pt idx="38">
                  <c:v>128770</c:v>
                </c:pt>
                <c:pt idx="39">
                  <c:v>129060</c:v>
                </c:pt>
                <c:pt idx="40">
                  <c:v>127730</c:v>
                </c:pt>
                <c:pt idx="41">
                  <c:v>128260</c:v>
                </c:pt>
                <c:pt idx="42">
                  <c:v>128410</c:v>
                </c:pt>
                <c:pt idx="43">
                  <c:v>126130</c:v>
                </c:pt>
                <c:pt idx="44">
                  <c:v>123430</c:v>
                </c:pt>
                <c:pt idx="45">
                  <c:v>126920</c:v>
                </c:pt>
                <c:pt idx="46">
                  <c:v>130170</c:v>
                </c:pt>
                <c:pt idx="47">
                  <c:v>133560</c:v>
                </c:pt>
                <c:pt idx="48">
                  <c:v>135390</c:v>
                </c:pt>
                <c:pt idx="49">
                  <c:v>135730</c:v>
                </c:pt>
                <c:pt idx="50">
                  <c:v>134440</c:v>
                </c:pt>
                <c:pt idx="51">
                  <c:v>131310</c:v>
                </c:pt>
                <c:pt idx="52">
                  <c:v>129580</c:v>
                </c:pt>
                <c:pt idx="53">
                  <c:v>128820</c:v>
                </c:pt>
                <c:pt idx="54">
                  <c:v>127710</c:v>
                </c:pt>
                <c:pt idx="55">
                  <c:v>124800</c:v>
                </c:pt>
                <c:pt idx="56">
                  <c:v>119830</c:v>
                </c:pt>
                <c:pt idx="57">
                  <c:v>124580</c:v>
                </c:pt>
                <c:pt idx="58">
                  <c:v>126920</c:v>
                </c:pt>
                <c:pt idx="59">
                  <c:v>127440</c:v>
                </c:pt>
                <c:pt idx="60">
                  <c:v>126630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FA-4789-89FF-06ECCB486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481024"/>
        <c:axId val="92482560"/>
      </c:lineChart>
      <c:dateAx>
        <c:axId val="924810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482560"/>
        <c:crossesAt val="-60"/>
        <c:auto val="1"/>
        <c:lblOffset val="100"/>
        <c:baseTimeUnit val="months"/>
        <c:majorUnit val="2"/>
        <c:minorUnit val="12"/>
      </c:dateAx>
      <c:valAx>
        <c:axId val="924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4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47996794871795E-2"/>
          <c:y val="0.21115634920634921"/>
          <c:w val="0.9109676816239316"/>
          <c:h val="0.6658817460317461"/>
        </c:manualLayout>
      </c:layout>
      <c:lineChart>
        <c:grouping val="standard"/>
        <c:varyColors val="0"/>
        <c:ser>
          <c:idx val="0"/>
          <c:order val="0"/>
          <c:tx>
            <c:strRef>
              <c:f>'Abb 15'!$B$12</c:f>
              <c:strCache>
                <c:ptCount val="1"/>
                <c:pt idx="0">
                  <c:v>unbesetzt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'Abb 15'!$C$10:$O$10</c:f>
              <c:strCache>
                <c:ptCount val="13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  <c:pt idx="6">
                  <c:v>2014/2015</c:v>
                </c:pt>
                <c:pt idx="7">
                  <c:v>2015/2016</c:v>
                </c:pt>
                <c:pt idx="8">
                  <c:v>2016/2017</c:v>
                </c:pt>
                <c:pt idx="9">
                  <c:v>2017/2018</c:v>
                </c:pt>
                <c:pt idx="10">
                  <c:v>2018/2019</c:v>
                </c:pt>
                <c:pt idx="11">
                  <c:v>2019/20</c:v>
                </c:pt>
                <c:pt idx="12">
                  <c:v>2020/21</c:v>
                </c:pt>
              </c:strCache>
            </c:strRef>
          </c:cat>
          <c:val>
            <c:numRef>
              <c:f>'Abb 15'!$C$12:$P$12</c:f>
              <c:numCache>
                <c:formatCode>* #,##0;* \-_ #,##0;\-</c:formatCode>
                <c:ptCount val="14"/>
                <c:pt idx="0">
                  <c:v>4881</c:v>
                </c:pt>
                <c:pt idx="1">
                  <c:v>5117</c:v>
                </c:pt>
                <c:pt idx="2">
                  <c:v>7923</c:v>
                </c:pt>
                <c:pt idx="3">
                  <c:v>9718</c:v>
                </c:pt>
                <c:pt idx="4">
                  <c:v>9539</c:v>
                </c:pt>
                <c:pt idx="5">
                  <c:v>10467</c:v>
                </c:pt>
                <c:pt idx="6">
                  <c:v>10954</c:v>
                </c:pt>
                <c:pt idx="7">
                  <c:v>12062</c:v>
                </c:pt>
                <c:pt idx="8">
                  <c:v>14372</c:v>
                </c:pt>
                <c:pt idx="9">
                  <c:v>16236</c:v>
                </c:pt>
                <c:pt idx="10">
                  <c:v>15562</c:v>
                </c:pt>
                <c:pt idx="11">
                  <c:v>15852</c:v>
                </c:pt>
                <c:pt idx="12">
                  <c:v>15609</c:v>
                </c:pt>
                <c:pt idx="13" formatCode="#,##0">
                  <c:v>18480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D6-421B-BAD0-A46C233C8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721664"/>
        <c:axId val="216727552"/>
      </c:lineChart>
      <c:catAx>
        <c:axId val="21672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6727552"/>
        <c:crossesAt val="-60"/>
        <c:auto val="1"/>
        <c:lblAlgn val="ctr"/>
        <c:lblOffset val="1"/>
        <c:tickLblSkip val="2"/>
        <c:tickMarkSkip val="12"/>
        <c:noMultiLvlLbl val="0"/>
      </c:catAx>
      <c:valAx>
        <c:axId val="21672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* #,##0;* \-_ #,##0;\-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672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79516329471291E-2"/>
          <c:y val="0.21115627580733384"/>
          <c:w val="0.91342654914529919"/>
          <c:h val="0.6658817460317461"/>
        </c:manualLayout>
      </c:layout>
      <c:lineChart>
        <c:grouping val="standard"/>
        <c:varyColors val="0"/>
        <c:ser>
          <c:idx val="0"/>
          <c:order val="0"/>
          <c:tx>
            <c:strRef>
              <c:f>'Abb 18'!$A$3</c:f>
              <c:strCache>
                <c:ptCount val="1"/>
                <c:pt idx="0">
                  <c:v>Deutsche</c:v>
                </c:pt>
              </c:strCache>
            </c:strRef>
          </c:tx>
          <c:spPr>
            <a:ln w="28575" cap="rnd" cmpd="sng" algn="ctr">
              <a:solidFill>
                <a:schemeClr val="accent1">
                  <a:tint val="6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'Abb 18'!$B$2:$O$2</c:f>
              <c:numCache>
                <c:formatCode>0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'Abb 18'!$B$3:$O$3</c:f>
              <c:numCache>
                <c:formatCode>0.0</c:formatCode>
                <c:ptCount val="14"/>
                <c:pt idx="0">
                  <c:v>56.096196426124287</c:v>
                </c:pt>
                <c:pt idx="1">
                  <c:v>55.954641904470471</c:v>
                </c:pt>
                <c:pt idx="2">
                  <c:v>56.742735284097925</c:v>
                </c:pt>
                <c:pt idx="3">
                  <c:v>57.865537798870626</c:v>
                </c:pt>
                <c:pt idx="4">
                  <c:v>58.612288343926856</c:v>
                </c:pt>
                <c:pt idx="5">
                  <c:v>59.13717993084078</c:v>
                </c:pt>
                <c:pt idx="6">
                  <c:v>59.870406643543703</c:v>
                </c:pt>
                <c:pt idx="7">
                  <c:v>60.763422000461276</c:v>
                </c:pt>
                <c:pt idx="8">
                  <c:v>61.727386834561372</c:v>
                </c:pt>
                <c:pt idx="9">
                  <c:v>62.826321556746542</c:v>
                </c:pt>
                <c:pt idx="10">
                  <c:v>63.771890112773647</c:v>
                </c:pt>
                <c:pt idx="11">
                  <c:v>64.466070834166359</c:v>
                </c:pt>
                <c:pt idx="12">
                  <c:v>64.235961692628806</c:v>
                </c:pt>
                <c:pt idx="13">
                  <c:v>64.791779388432104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BD-4FF1-BA8C-CEA76F37CC8F}"/>
            </c:ext>
          </c:extLst>
        </c:ser>
        <c:ser>
          <c:idx val="1"/>
          <c:order val="1"/>
          <c:tx>
            <c:strRef>
              <c:f>'Abb 18'!$A$4</c:f>
              <c:strCache>
                <c:ptCount val="1"/>
                <c:pt idx="0">
                  <c:v>Ausländer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'Abb 18'!$B$2:$O$2</c:f>
              <c:numCache>
                <c:formatCode>0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'Abb 18'!$B$4:$O$4</c:f>
              <c:numCache>
                <c:formatCode>0.0</c:formatCode>
                <c:ptCount val="14"/>
                <c:pt idx="0">
                  <c:v>35.335255493104327</c:v>
                </c:pt>
                <c:pt idx="1">
                  <c:v>35.280379422232073</c:v>
                </c:pt>
                <c:pt idx="2">
                  <c:v>36.711532335138578</c:v>
                </c:pt>
                <c:pt idx="3">
                  <c:v>38.818680309910526</c:v>
                </c:pt>
                <c:pt idx="4">
                  <c:v>48.568532129115496</c:v>
                </c:pt>
                <c:pt idx="5">
                  <c:v>49.411978251306707</c:v>
                </c:pt>
                <c:pt idx="6">
                  <c:v>50.947303505742255</c:v>
                </c:pt>
                <c:pt idx="7">
                  <c:v>53.00173612722935</c:v>
                </c:pt>
                <c:pt idx="8">
                  <c:v>52.511801520154535</c:v>
                </c:pt>
                <c:pt idx="9">
                  <c:v>54.465773199811906</c:v>
                </c:pt>
                <c:pt idx="10">
                  <c:v>57.633717346197756</c:v>
                </c:pt>
                <c:pt idx="11">
                  <c:v>59.710473082249834</c:v>
                </c:pt>
                <c:pt idx="12">
                  <c:v>59.444486310549081</c:v>
                </c:pt>
                <c:pt idx="13">
                  <c:v>61.681049368067896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BD-4FF1-BA8C-CEA76F37CC8F}"/>
            </c:ext>
          </c:extLst>
        </c:ser>
        <c:ser>
          <c:idx val="2"/>
          <c:order val="2"/>
          <c:tx>
            <c:strRef>
              <c:f>'Abb 18'!$A$5</c:f>
              <c:strCache>
                <c:ptCount val="1"/>
                <c:pt idx="0">
                  <c:v>Insgesamt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6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'Abb 18'!$B$2:$O$2</c:f>
              <c:numCache>
                <c:formatCode>0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'Abb 18'!$B$5:$O$5</c:f>
              <c:numCache>
                <c:formatCode>0.0</c:formatCode>
                <c:ptCount val="14"/>
                <c:pt idx="0">
                  <c:v>53.680605819350788</c:v>
                </c:pt>
                <c:pt idx="1">
                  <c:v>53.56699841095454</c:v>
                </c:pt>
                <c:pt idx="2">
                  <c:v>54.441115900411994</c:v>
                </c:pt>
                <c:pt idx="3">
                  <c:v>55.629978649500679</c:v>
                </c:pt>
                <c:pt idx="4">
                  <c:v>57.561393949524451</c:v>
                </c:pt>
                <c:pt idx="5">
                  <c:v>58.058703045883917</c:v>
                </c:pt>
                <c:pt idx="6">
                  <c:v>58.813269592883408</c:v>
                </c:pt>
                <c:pt idx="7">
                  <c:v>59.77981316116184</c:v>
                </c:pt>
                <c:pt idx="8">
                  <c:v>60.438879103631585</c:v>
                </c:pt>
                <c:pt idx="9">
                  <c:v>61.597882107906756</c:v>
                </c:pt>
                <c:pt idx="10">
                  <c:v>62.837781247483505</c:v>
                </c:pt>
                <c:pt idx="11">
                  <c:v>63.713710167011136</c:v>
                </c:pt>
                <c:pt idx="12">
                  <c:v>63.459968071274595</c:v>
                </c:pt>
                <c:pt idx="13">
                  <c:v>64.284178960698029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BD-4FF1-BA8C-CEA76F37C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846144"/>
        <c:axId val="93848320"/>
      </c:lineChart>
      <c:catAx>
        <c:axId val="938461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3848320"/>
        <c:crossesAt val="-60"/>
        <c:auto val="1"/>
        <c:lblAlgn val="ctr"/>
        <c:lblOffset val="100"/>
        <c:tickLblSkip val="2"/>
        <c:tickMarkSkip val="12"/>
        <c:noMultiLvlLbl val="0"/>
      </c:catAx>
      <c:valAx>
        <c:axId val="93848320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384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909021591279198"/>
          <c:y val="0.12186765873015873"/>
          <c:w val="0.69358622143035042"/>
          <c:h val="7.950027760104069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4370211299345"/>
          <c:y val="0.25198412698412698"/>
          <c:w val="0.82589132797794207"/>
          <c:h val="0.619373809523809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'Fig1'!$B$2</c:f>
              <c:strCache>
                <c:ptCount val="1"/>
                <c:pt idx="0">
                  <c:v>Helfer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'Fig1'!$A$3:$A$10</c:f>
              <c:strCache>
                <c:ptCount val="8"/>
                <c:pt idx="0">
                  <c:v>Deutsche</c:v>
                </c:pt>
                <c:pt idx="1">
                  <c:v>Ausländer (insg.)</c:v>
                </c:pt>
                <c:pt idx="2">
                  <c:v>EU, EWR, Schweiz, UK</c:v>
                </c:pt>
                <c:pt idx="3">
                  <c:v>EU-Osterweiterung</c:v>
                </c:pt>
                <c:pt idx="4">
                  <c:v>Drittstaaten (insg.)</c:v>
                </c:pt>
                <c:pt idx="5">
                  <c:v>Westbalkan</c:v>
                </c:pt>
                <c:pt idx="6">
                  <c:v>Osteuropa (nicht EU)</c:v>
                </c:pt>
                <c:pt idx="7">
                  <c:v>Asyl8</c:v>
                </c:pt>
              </c:strCache>
            </c:strRef>
          </c:cat>
          <c:val>
            <c:numRef>
              <c:f>'Fig1'!$B$3:$B$10</c:f>
              <c:numCache>
                <c:formatCode>0.0</c:formatCode>
                <c:ptCount val="8"/>
                <c:pt idx="0">
                  <c:v>11.9</c:v>
                </c:pt>
                <c:pt idx="1">
                  <c:v>35.799999999999997</c:v>
                </c:pt>
                <c:pt idx="2">
                  <c:v>36.799999999999997</c:v>
                </c:pt>
                <c:pt idx="3">
                  <c:v>43.3</c:v>
                </c:pt>
                <c:pt idx="4">
                  <c:v>34</c:v>
                </c:pt>
                <c:pt idx="5">
                  <c:v>35.200000000000003</c:v>
                </c:pt>
                <c:pt idx="6">
                  <c:v>25.2</c:v>
                </c:pt>
                <c:pt idx="7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C-44F0-8251-013071D68A31}"/>
            </c:ext>
          </c:extLst>
        </c:ser>
        <c:ser>
          <c:idx val="1"/>
          <c:order val="1"/>
          <c:tx>
            <c:strRef>
              <c:f>'Fig1'!$C$2</c:f>
              <c:strCache>
                <c:ptCount val="1"/>
                <c:pt idx="0">
                  <c:v>Fachkraft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'Fig1'!$A$3:$A$10</c:f>
              <c:strCache>
                <c:ptCount val="8"/>
                <c:pt idx="0">
                  <c:v>Deutsche</c:v>
                </c:pt>
                <c:pt idx="1">
                  <c:v>Ausländer (insg.)</c:v>
                </c:pt>
                <c:pt idx="2">
                  <c:v>EU, EWR, Schweiz, UK</c:v>
                </c:pt>
                <c:pt idx="3">
                  <c:v>EU-Osterweiterung</c:v>
                </c:pt>
                <c:pt idx="4">
                  <c:v>Drittstaaten (insg.)</c:v>
                </c:pt>
                <c:pt idx="5">
                  <c:v>Westbalkan</c:v>
                </c:pt>
                <c:pt idx="6">
                  <c:v>Osteuropa (nicht EU)</c:v>
                </c:pt>
                <c:pt idx="7">
                  <c:v>Asyl8</c:v>
                </c:pt>
              </c:strCache>
            </c:strRef>
          </c:cat>
          <c:val>
            <c:numRef>
              <c:f>'Fig1'!$C$3:$C$10</c:f>
              <c:numCache>
                <c:formatCode>0.0</c:formatCode>
                <c:ptCount val="8"/>
                <c:pt idx="0">
                  <c:v>55.3</c:v>
                </c:pt>
                <c:pt idx="1">
                  <c:v>45.8</c:v>
                </c:pt>
                <c:pt idx="2">
                  <c:v>46.4</c:v>
                </c:pt>
                <c:pt idx="3">
                  <c:v>47.9</c:v>
                </c:pt>
                <c:pt idx="4">
                  <c:v>44.7</c:v>
                </c:pt>
                <c:pt idx="5">
                  <c:v>54.4</c:v>
                </c:pt>
                <c:pt idx="6">
                  <c:v>40.799999999999997</c:v>
                </c:pt>
                <c:pt idx="7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C-44F0-8251-013071D68A31}"/>
            </c:ext>
          </c:extLst>
        </c:ser>
        <c:ser>
          <c:idx val="2"/>
          <c:order val="2"/>
          <c:tx>
            <c:strRef>
              <c:f>'Fig1'!$D$2</c:f>
              <c:strCache>
                <c:ptCount val="1"/>
                <c:pt idx="0">
                  <c:v>Spezialist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'Fig1'!$A$3:$A$10</c:f>
              <c:strCache>
                <c:ptCount val="8"/>
                <c:pt idx="0">
                  <c:v>Deutsche</c:v>
                </c:pt>
                <c:pt idx="1">
                  <c:v>Ausländer (insg.)</c:v>
                </c:pt>
                <c:pt idx="2">
                  <c:v>EU, EWR, Schweiz, UK</c:v>
                </c:pt>
                <c:pt idx="3">
                  <c:v>EU-Osterweiterung</c:v>
                </c:pt>
                <c:pt idx="4">
                  <c:v>Drittstaaten (insg.)</c:v>
                </c:pt>
                <c:pt idx="5">
                  <c:v>Westbalkan</c:v>
                </c:pt>
                <c:pt idx="6">
                  <c:v>Osteuropa (nicht EU)</c:v>
                </c:pt>
                <c:pt idx="7">
                  <c:v>Asyl8</c:v>
                </c:pt>
              </c:strCache>
            </c:strRef>
          </c:cat>
          <c:val>
            <c:numRef>
              <c:f>'Fig1'!$D$3:$D$10</c:f>
              <c:numCache>
                <c:formatCode>0.0</c:formatCode>
                <c:ptCount val="8"/>
                <c:pt idx="0">
                  <c:v>15.8</c:v>
                </c:pt>
                <c:pt idx="1">
                  <c:v>7.2</c:v>
                </c:pt>
                <c:pt idx="2">
                  <c:v>6.9</c:v>
                </c:pt>
                <c:pt idx="3">
                  <c:v>4.2</c:v>
                </c:pt>
                <c:pt idx="4">
                  <c:v>7.8</c:v>
                </c:pt>
                <c:pt idx="5">
                  <c:v>5.0999999999999996</c:v>
                </c:pt>
                <c:pt idx="6">
                  <c:v>11.7</c:v>
                </c:pt>
                <c:pt idx="7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9C-44F0-8251-013071D68A31}"/>
            </c:ext>
          </c:extLst>
        </c:ser>
        <c:ser>
          <c:idx val="3"/>
          <c:order val="3"/>
          <c:tx>
            <c:strRef>
              <c:f>'Fig1'!$E$2</c:f>
              <c:strCache>
                <c:ptCount val="1"/>
                <c:pt idx="0">
                  <c:v>Experte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'Fig1'!$A$3:$A$10</c:f>
              <c:strCache>
                <c:ptCount val="8"/>
                <c:pt idx="0">
                  <c:v>Deutsche</c:v>
                </c:pt>
                <c:pt idx="1">
                  <c:v>Ausländer (insg.)</c:v>
                </c:pt>
                <c:pt idx="2">
                  <c:v>EU, EWR, Schweiz, UK</c:v>
                </c:pt>
                <c:pt idx="3">
                  <c:v>EU-Osterweiterung</c:v>
                </c:pt>
                <c:pt idx="4">
                  <c:v>Drittstaaten (insg.)</c:v>
                </c:pt>
                <c:pt idx="5">
                  <c:v>Westbalkan</c:v>
                </c:pt>
                <c:pt idx="6">
                  <c:v>Osteuropa (nicht EU)</c:v>
                </c:pt>
                <c:pt idx="7">
                  <c:v>Asyl8</c:v>
                </c:pt>
              </c:strCache>
            </c:strRef>
          </c:cat>
          <c:val>
            <c:numRef>
              <c:f>'Fig1'!$E$3:$E$10</c:f>
              <c:numCache>
                <c:formatCode>0.0</c:formatCode>
                <c:ptCount val="8"/>
                <c:pt idx="0">
                  <c:v>16.600000000000001</c:v>
                </c:pt>
                <c:pt idx="1">
                  <c:v>11.1</c:v>
                </c:pt>
                <c:pt idx="2">
                  <c:v>9.8000000000000007</c:v>
                </c:pt>
                <c:pt idx="3">
                  <c:v>4.5999999999999996</c:v>
                </c:pt>
                <c:pt idx="4">
                  <c:v>13.3</c:v>
                </c:pt>
                <c:pt idx="5">
                  <c:v>5.2</c:v>
                </c:pt>
                <c:pt idx="6">
                  <c:v>22.3</c:v>
                </c:pt>
                <c:pt idx="7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9C-44F0-8251-013071D68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2231552"/>
        <c:axId val="92233088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'Fig1'!$F$2</c15:sqref>
                        </c15:formulaRef>
                      </c:ext>
                    </c:extLst>
                    <c:strCache>
                      <c:ptCount val="1"/>
                      <c:pt idx="0">
                        <c:v>keine Angabe </c:v>
                      </c:pt>
                    </c:strCache>
                  </c:strRef>
                </c:tx>
                <c:spPr>
                  <a:solidFill>
                    <a:schemeClr val="accent1">
                      <a:tint val="5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'Fig1'!$A$3:$A$10</c15:sqref>
                        </c15:formulaRef>
                      </c:ext>
                    </c:extLst>
                    <c:strCache>
                      <c:ptCount val="8"/>
                      <c:pt idx="0">
                        <c:v>Deutsche</c:v>
                      </c:pt>
                      <c:pt idx="1">
                        <c:v>Ausländer (insg.)</c:v>
                      </c:pt>
                      <c:pt idx="2">
                        <c:v>EU, EWR, Schweiz, UK</c:v>
                      </c:pt>
                      <c:pt idx="3">
                        <c:v>EU-Osterweiterung</c:v>
                      </c:pt>
                      <c:pt idx="4">
                        <c:v>Drittstaaten (insg.)</c:v>
                      </c:pt>
                      <c:pt idx="5">
                        <c:v>Westbalkan</c:v>
                      </c:pt>
                      <c:pt idx="6">
                        <c:v>Osteuropa (nicht EU)</c:v>
                      </c:pt>
                      <c:pt idx="7">
                        <c:v>Asyl8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'Fig1'!$F$3:$F$10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0.5</c:v>
                      </c:pt>
                      <c:pt idx="1">
                        <c:v>0.1</c:v>
                      </c:pt>
                      <c:pt idx="2">
                        <c:v>0.1</c:v>
                      </c:pt>
                      <c:pt idx="3">
                        <c:v>0.1</c:v>
                      </c:pt>
                      <c:pt idx="4">
                        <c:v>0.2</c:v>
                      </c:pt>
                      <c:pt idx="5">
                        <c:v>0.2</c:v>
                      </c:pt>
                      <c:pt idx="6">
                        <c:v>0.1</c:v>
                      </c:pt>
                      <c:pt idx="7">
                        <c:v>0.2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59C-44F0-8251-013071D68A31}"/>
                  </c:ext>
                </c:extLst>
              </c15:ser>
            </c15:filteredBarSeries>
          </c:ext>
        </c:extLst>
      </c:barChart>
      <c:catAx>
        <c:axId val="92231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233088"/>
        <c:crosses val="autoZero"/>
        <c:auto val="1"/>
        <c:lblAlgn val="ctr"/>
        <c:lblOffset val="100"/>
        <c:noMultiLvlLbl val="0"/>
      </c:catAx>
      <c:valAx>
        <c:axId val="922330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231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677456984543578E-2"/>
          <c:y val="0.880419384789765"/>
          <c:w val="0.9196266219073711"/>
          <c:h val="5.9012301587301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47996794871795E-2"/>
          <c:y val="0.21115634920634921"/>
          <c:w val="0.91342654914529919"/>
          <c:h val="0.6658817460317461"/>
        </c:manualLayout>
      </c:layout>
      <c:lineChart>
        <c:grouping val="standard"/>
        <c:varyColors val="0"/>
        <c:ser>
          <c:idx val="0"/>
          <c:order val="0"/>
          <c:tx>
            <c:strRef>
              <c:f>'Abb 25'!$A$41</c:f>
              <c:strCache>
                <c:ptCount val="1"/>
                <c:pt idx="0">
                  <c:v>Insgesamt </c:v>
                </c:pt>
              </c:strCache>
            </c:strRef>
          </c:tx>
          <c:spPr>
            <a:ln w="28575" cap="rnd" cmpd="sng" algn="ctr">
              <a:solidFill>
                <a:schemeClr val="accent1">
                  <a:tint val="58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'Abb 25'!$B$40:$M$40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'Abb 25'!$B$41:$M$41</c:f>
              <c:numCache>
                <c:formatCode>###\ ###\ ##0</c:formatCode>
                <c:ptCount val="12"/>
                <c:pt idx="0">
                  <c:v>98665</c:v>
                </c:pt>
                <c:pt idx="1">
                  <c:v>92477</c:v>
                </c:pt>
                <c:pt idx="2">
                  <c:v>81680</c:v>
                </c:pt>
                <c:pt idx="3">
                  <c:v>81516</c:v>
                </c:pt>
                <c:pt idx="4">
                  <c:v>78300</c:v>
                </c:pt>
                <c:pt idx="5">
                  <c:v>74385</c:v>
                </c:pt>
                <c:pt idx="6">
                  <c:v>70906</c:v>
                </c:pt>
                <c:pt idx="7">
                  <c:v>69846</c:v>
                </c:pt>
                <c:pt idx="8">
                  <c:v>69604</c:v>
                </c:pt>
                <c:pt idx="9">
                  <c:v>69883</c:v>
                </c:pt>
                <c:pt idx="10">
                  <c:v>73838</c:v>
                </c:pt>
                <c:pt idx="11">
                  <c:v>76763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DD-4F26-BF60-82A088462FA0}"/>
            </c:ext>
          </c:extLst>
        </c:ser>
        <c:ser>
          <c:idx val="1"/>
          <c:order val="1"/>
          <c:tx>
            <c:strRef>
              <c:f>'Abb 25'!$A$42</c:f>
              <c:strCache>
                <c:ptCount val="1"/>
                <c:pt idx="0">
                  <c:v>Deutschland</c:v>
                </c:pt>
              </c:strCache>
            </c:strRef>
          </c:tx>
          <c:spPr>
            <a:ln w="28575" cap="rnd" cmpd="sng" algn="ctr">
              <a:solidFill>
                <a:schemeClr val="accent1">
                  <a:tint val="86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'Abb 25'!$B$40:$M$40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'Abb 25'!$B$42:$M$42</c:f>
              <c:numCache>
                <c:formatCode>General</c:formatCode>
                <c:ptCount val="12"/>
                <c:pt idx="0">
                  <c:v>76933</c:v>
                </c:pt>
                <c:pt idx="1">
                  <c:v>69517</c:v>
                </c:pt>
                <c:pt idx="2">
                  <c:v>59408</c:v>
                </c:pt>
                <c:pt idx="3">
                  <c:v>58561</c:v>
                </c:pt>
                <c:pt idx="4">
                  <c:v>58760</c:v>
                </c:pt>
                <c:pt idx="5">
                  <c:v>56060</c:v>
                </c:pt>
                <c:pt idx="6">
                  <c:v>54300</c:v>
                </c:pt>
                <c:pt idx="7">
                  <c:v>53494</c:v>
                </c:pt>
                <c:pt idx="8">
                  <c:v>52746</c:v>
                </c:pt>
                <c:pt idx="9">
                  <c:v>53631</c:v>
                </c:pt>
                <c:pt idx="10">
                  <c:v>57700</c:v>
                </c:pt>
                <c:pt idx="11">
                  <c:v>60453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DD-4F26-BF60-82A088462FA0}"/>
            </c:ext>
          </c:extLst>
        </c:ser>
        <c:ser>
          <c:idx val="2"/>
          <c:order val="2"/>
          <c:tx>
            <c:strRef>
              <c:f>'Abb 25'!$A$43</c:f>
              <c:strCache>
                <c:ptCount val="1"/>
                <c:pt idx="0">
                  <c:v>Ausländer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86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'Abb 25'!$B$40:$M$40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'Abb 25'!$B$43:$M$43</c:f>
              <c:numCache>
                <c:formatCode>###\ ###\ ##0</c:formatCode>
                <c:ptCount val="12"/>
                <c:pt idx="0">
                  <c:v>21732</c:v>
                </c:pt>
                <c:pt idx="1">
                  <c:v>22960</c:v>
                </c:pt>
                <c:pt idx="2">
                  <c:v>22272</c:v>
                </c:pt>
                <c:pt idx="3">
                  <c:v>22955</c:v>
                </c:pt>
                <c:pt idx="4">
                  <c:v>19540</c:v>
                </c:pt>
                <c:pt idx="5">
                  <c:v>18325</c:v>
                </c:pt>
                <c:pt idx="6">
                  <c:v>16606</c:v>
                </c:pt>
                <c:pt idx="7">
                  <c:v>16352</c:v>
                </c:pt>
                <c:pt idx="8">
                  <c:v>16858</c:v>
                </c:pt>
                <c:pt idx="9">
                  <c:v>16252</c:v>
                </c:pt>
                <c:pt idx="10">
                  <c:v>16138</c:v>
                </c:pt>
                <c:pt idx="11">
                  <c:v>16310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DD-4F26-BF60-82A088462FA0}"/>
            </c:ext>
          </c:extLst>
        </c:ser>
        <c:ser>
          <c:idx val="3"/>
          <c:order val="3"/>
          <c:tx>
            <c:strRef>
              <c:f>'Abb 25'!$A$44</c:f>
              <c:strCache>
                <c:ptCount val="1"/>
                <c:pt idx="0">
                  <c:v>EU ohne Deutschland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58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'Abb 25'!$B$40:$M$40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'Abb 25'!$B$44:$M$44</c:f>
              <c:numCache>
                <c:formatCode>General</c:formatCode>
                <c:ptCount val="12"/>
                <c:pt idx="0">
                  <c:v>14194</c:v>
                </c:pt>
                <c:pt idx="1">
                  <c:v>15994</c:v>
                </c:pt>
                <c:pt idx="2">
                  <c:v>15769</c:v>
                </c:pt>
                <c:pt idx="3">
                  <c:v>17206</c:v>
                </c:pt>
                <c:pt idx="4">
                  <c:v>13953</c:v>
                </c:pt>
                <c:pt idx="5">
                  <c:v>12582</c:v>
                </c:pt>
                <c:pt idx="6">
                  <c:v>11099</c:v>
                </c:pt>
                <c:pt idx="7">
                  <c:v>10406</c:v>
                </c:pt>
                <c:pt idx="8">
                  <c:v>10556</c:v>
                </c:pt>
                <c:pt idx="9">
                  <c:v>9751</c:v>
                </c:pt>
                <c:pt idx="10">
                  <c:v>9272</c:v>
                </c:pt>
                <c:pt idx="11">
                  <c:v>9127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DD-4F26-BF60-82A088462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846144"/>
        <c:axId val="93848320"/>
      </c:lineChart>
      <c:catAx>
        <c:axId val="9384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3848320"/>
        <c:crossesAt val="-60"/>
        <c:auto val="1"/>
        <c:lblAlgn val="ctr"/>
        <c:lblOffset val="100"/>
        <c:tickLblSkip val="2"/>
        <c:tickMarkSkip val="12"/>
        <c:noMultiLvlLbl val="0"/>
      </c:catAx>
      <c:valAx>
        <c:axId val="9384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###\ ###\ ##0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384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015083831482538"/>
          <c:y val="0.10425504227814518"/>
          <c:w val="0.81252573379836779"/>
          <c:h val="0.1034606296546350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 lang="en-US"/>
      </a:pPr>
      <a:endParaRPr lang="de-DE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47996794871795E-2"/>
          <c:y val="0.21115634920634921"/>
          <c:w val="0.9131372863247863"/>
          <c:h val="0.6658817460317461"/>
        </c:manualLayout>
      </c:layout>
      <c:lineChart>
        <c:grouping val="standard"/>
        <c:varyColors val="0"/>
        <c:ser>
          <c:idx val="2"/>
          <c:order val="0"/>
          <c:tx>
            <c:strRef>
              <c:f>'Abb 27'!$C$7:$C$8</c:f>
              <c:strCache>
                <c:ptCount val="2"/>
                <c:pt idx="0">
                  <c:v> Deutsche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6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'Abb 27'!$A$9:$A$39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'Abb 27'!$C$9:$C$39</c:f>
              <c:numCache>
                <c:formatCode>#,##0</c:formatCode>
                <c:ptCount val="31"/>
                <c:pt idx="0">
                  <c:v>191308</c:v>
                </c:pt>
                <c:pt idx="1">
                  <c:v>212681</c:v>
                </c:pt>
                <c:pt idx="2">
                  <c:v>277176</c:v>
                </c:pt>
                <c:pt idx="3">
                  <c:v>306526</c:v>
                </c:pt>
                <c:pt idx="4">
                  <c:v>300323</c:v>
                </c:pt>
                <c:pt idx="5">
                  <c:v>336359</c:v>
                </c:pt>
                <c:pt idx="6">
                  <c:v>370244</c:v>
                </c:pt>
                <c:pt idx="7">
                  <c:v>348667</c:v>
                </c:pt>
                <c:pt idx="8">
                  <c:v>324508</c:v>
                </c:pt>
                <c:pt idx="9">
                  <c:v>287097</c:v>
                </c:pt>
                <c:pt idx="10">
                  <c:v>280422</c:v>
                </c:pt>
                <c:pt idx="11">
                  <c:v>323410</c:v>
                </c:pt>
                <c:pt idx="12">
                  <c:v>374013</c:v>
                </c:pt>
                <c:pt idx="13">
                  <c:v>375936</c:v>
                </c:pt>
                <c:pt idx="14">
                  <c:v>409758</c:v>
                </c:pt>
                <c:pt idx="15">
                  <c:v>364954</c:v>
                </c:pt>
                <c:pt idx="16">
                  <c:v>284566.66666666669</c:v>
                </c:pt>
                <c:pt idx="17">
                  <c:v>222600.66666666666</c:v>
                </c:pt>
                <c:pt idx="18">
                  <c:v>258718.58333333334</c:v>
                </c:pt>
                <c:pt idx="19">
                  <c:v>243107.58333333334</c:v>
                </c:pt>
                <c:pt idx="20">
                  <c:v>204875.66666666666</c:v>
                </c:pt>
                <c:pt idx="21">
                  <c:v>198798.41666666666</c:v>
                </c:pt>
                <c:pt idx="22">
                  <c:v>208962.5</c:v>
                </c:pt>
                <c:pt idx="23">
                  <c:v>205409.25</c:v>
                </c:pt>
                <c:pt idx="24">
                  <c:v>194531.5</c:v>
                </c:pt>
                <c:pt idx="25">
                  <c:v>180719</c:v>
                </c:pt>
                <c:pt idx="26">
                  <c:v>163639</c:v>
                </c:pt>
                <c:pt idx="27">
                  <c:v>150452</c:v>
                </c:pt>
                <c:pt idx="28">
                  <c:v>148221</c:v>
                </c:pt>
                <c:pt idx="29">
                  <c:v>188763</c:v>
                </c:pt>
                <c:pt idx="30">
                  <c:v>180227.91666666666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6D-41E9-BEBE-150E6486BD45}"/>
            </c:ext>
          </c:extLst>
        </c:ser>
        <c:ser>
          <c:idx val="1"/>
          <c:order val="1"/>
          <c:tx>
            <c:strRef>
              <c:f>'Abb 27'!$E$7:$E$8</c:f>
              <c:strCache>
                <c:ptCount val="2"/>
                <c:pt idx="0">
                  <c:v> Ausländer*innen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'Abb 27'!$A$9:$A$39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'Abb 27'!$E$9:$E$39</c:f>
              <c:numCache>
                <c:formatCode>#,##0</c:formatCode>
                <c:ptCount val="31"/>
                <c:pt idx="0">
                  <c:v>23472</c:v>
                </c:pt>
                <c:pt idx="1">
                  <c:v>30543</c:v>
                </c:pt>
                <c:pt idx="2">
                  <c:v>45491</c:v>
                </c:pt>
                <c:pt idx="3">
                  <c:v>54336</c:v>
                </c:pt>
                <c:pt idx="4">
                  <c:v>55558</c:v>
                </c:pt>
                <c:pt idx="5">
                  <c:v>65632</c:v>
                </c:pt>
                <c:pt idx="6">
                  <c:v>72039</c:v>
                </c:pt>
                <c:pt idx="7">
                  <c:v>66272</c:v>
                </c:pt>
                <c:pt idx="8">
                  <c:v>59624</c:v>
                </c:pt>
                <c:pt idx="9">
                  <c:v>52045</c:v>
                </c:pt>
                <c:pt idx="10">
                  <c:v>51747</c:v>
                </c:pt>
                <c:pt idx="11">
                  <c:v>62785</c:v>
                </c:pt>
                <c:pt idx="12">
                  <c:v>72740</c:v>
                </c:pt>
                <c:pt idx="13">
                  <c:v>73316</c:v>
                </c:pt>
                <c:pt idx="14">
                  <c:v>89227</c:v>
                </c:pt>
                <c:pt idx="15">
                  <c:v>80313</c:v>
                </c:pt>
                <c:pt idx="16">
                  <c:v>64869.583333333336</c:v>
                </c:pt>
                <c:pt idx="17">
                  <c:v>53334</c:v>
                </c:pt>
                <c:pt idx="18">
                  <c:v>59806.5</c:v>
                </c:pt>
                <c:pt idx="19">
                  <c:v>55908.25</c:v>
                </c:pt>
                <c:pt idx="20">
                  <c:v>49168.666666666664</c:v>
                </c:pt>
                <c:pt idx="21">
                  <c:v>49756.75</c:v>
                </c:pt>
                <c:pt idx="22">
                  <c:v>55294</c:v>
                </c:pt>
                <c:pt idx="23">
                  <c:v>58921</c:v>
                </c:pt>
                <c:pt idx="24">
                  <c:v>61714.583333333336</c:v>
                </c:pt>
                <c:pt idx="25">
                  <c:v>69458</c:v>
                </c:pt>
                <c:pt idx="26">
                  <c:v>67249</c:v>
                </c:pt>
                <c:pt idx="27">
                  <c:v>63091</c:v>
                </c:pt>
                <c:pt idx="28">
                  <c:v>63265</c:v>
                </c:pt>
                <c:pt idx="29">
                  <c:v>85708</c:v>
                </c:pt>
                <c:pt idx="30">
                  <c:v>81354.5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6D-41E9-BEBE-150E6486B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481024"/>
        <c:axId val="92482560"/>
      </c:lineChart>
      <c:catAx>
        <c:axId val="924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482560"/>
        <c:crossesAt val="-60"/>
        <c:auto val="1"/>
        <c:lblAlgn val="ctr"/>
        <c:lblOffset val="100"/>
        <c:tickLblSkip val="2"/>
        <c:tickMarkSkip val="12"/>
        <c:noMultiLvlLbl val="0"/>
      </c:catAx>
      <c:valAx>
        <c:axId val="924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48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74586004273502"/>
          <c:y val="0.13950654761904763"/>
          <c:w val="0.36440478098290596"/>
          <c:h val="0.1424071428571428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0.02232</cdr:y>
    </cdr:from>
    <cdr:to>
      <cdr:x>0.98846</cdr:x>
      <cdr:y>0.17981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82839"/>
          <a:ext cx="5870098" cy="584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3600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100" b="1" i="0" baseline="0">
              <a:effectLst/>
              <a:latin typeface="+mn-lt"/>
              <a:ea typeface="+mn-ea"/>
              <a:cs typeface="+mn-cs"/>
            </a:rPr>
            <a:t>Anteil der Ausländer*innen an der deutschen und bayerischen Gesamtbevölkerung im Vergleich (in %), 1980-2020</a:t>
          </a:r>
          <a:endParaRPr lang="en-US" sz="1100" b="1">
            <a:effectLst/>
          </a:endParaRPr>
        </a:p>
        <a:p xmlns:a="http://schemas.openxmlformats.org/drawingml/2006/main">
          <a:endParaRPr lang="de-DE" sz="1200">
            <a:latin typeface="+mj-lt"/>
          </a:endParaRPr>
        </a:p>
      </cdr:txBody>
    </cdr:sp>
  </cdr:relSizeAnchor>
  <cdr:absSizeAnchor xmlns:cdr="http://schemas.openxmlformats.org/drawingml/2006/chartDrawing">
    <cdr:from>
      <cdr:x>0</cdr:x>
      <cdr:y>0.13711</cdr:y>
    </cdr:from>
    <cdr:ext cx="5938630" cy="0"/>
    <cdr:cxnSp macro="">
      <cdr:nvCxnSpPr>
        <cdr:cNvPr id="3" name="Gerade Verbindung 2">
          <a:extLst xmlns:a="http://schemas.openxmlformats.org/drawingml/2006/main">
            <a:ext uri="{FF2B5EF4-FFF2-40B4-BE49-F238E27FC236}">
              <a16:creationId xmlns:a16="http://schemas.microsoft.com/office/drawing/2014/main" id="{C341E801-2A51-6F61-E898-0A6592279D28}"/>
            </a:ext>
          </a:extLst>
        </cdr:cNvPr>
        <cdr:cNvCxnSpPr/>
      </cdr:nvCxnSpPr>
      <cdr:spPr>
        <a:xfrm xmlns:a="http://schemas.openxmlformats.org/drawingml/2006/main">
          <a:off x="0" y="508889"/>
          <a:ext cx="7488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  <cdr:relSizeAnchor xmlns:cdr="http://schemas.openxmlformats.org/drawingml/2006/chartDrawing">
    <cdr:from>
      <cdr:x>0</cdr:x>
      <cdr:y>0.94788</cdr:y>
    </cdr:from>
    <cdr:to>
      <cdr:x>0.34765</cdr:x>
      <cdr:y>1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0" y="3517986"/>
          <a:ext cx="2064565" cy="193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 sz="1200"/>
        </a:p>
      </cdr:txBody>
    </cdr:sp>
  </cdr:relSizeAnchor>
  <cdr:relSizeAnchor xmlns:cdr="http://schemas.openxmlformats.org/drawingml/2006/chartDrawing">
    <cdr:from>
      <cdr:x>0.88497</cdr:x>
      <cdr:y>0.94788</cdr:y>
    </cdr:from>
    <cdr:to>
      <cdr:x>1</cdr:x>
      <cdr:y>1</cdr:y>
    </cdr:to>
    <cdr:sp macro="" textlink="">
      <cdr:nvSpPr>
        <cdr:cNvPr id="5" name="Textfeld 2"/>
        <cdr:cNvSpPr txBox="1"/>
      </cdr:nvSpPr>
      <cdr:spPr>
        <a:xfrm xmlns:a="http://schemas.openxmlformats.org/drawingml/2006/main">
          <a:off x="5255509" y="3517986"/>
          <a:ext cx="683121" cy="193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de-DE" sz="1200"/>
        </a:p>
      </cdr:txBody>
    </cdr:sp>
  </cdr:relSizeAnchor>
  <cdr:absSizeAnchor xmlns:cdr="http://schemas.openxmlformats.org/drawingml/2006/chartDrawing">
    <cdr:from>
      <cdr:x>0.01813</cdr:x>
      <cdr:y>0.96526</cdr:y>
    </cdr:from>
    <cdr:ext cx="4843343" cy="128946"/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154AD91D-05AB-EED8-B3AC-AD0A5C5018A4}"/>
            </a:ext>
          </a:extLst>
        </cdr:cNvPr>
        <cdr:cNvSpPr txBox="1"/>
      </cdr:nvSpPr>
      <cdr:spPr>
        <a:xfrm xmlns:a="http://schemas.openxmlformats.org/drawingml/2006/main">
          <a:off x="107667" y="3582491"/>
          <a:ext cx="4843343" cy="12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>
              <a:effectLst/>
              <a:latin typeface="+mn-lt"/>
              <a:ea typeface="+mn-ea"/>
              <a:cs typeface="+mn-cs"/>
            </a:rPr>
            <a:t>Quelle: Statistisches</a:t>
          </a:r>
          <a:r>
            <a:rPr lang="de-DE" sz="800" baseline="0">
              <a:effectLst/>
              <a:latin typeface="+mn-lt"/>
              <a:ea typeface="+mn-ea"/>
              <a:cs typeface="+mn-cs"/>
            </a:rPr>
            <a:t> Bundesamt (2022)</a:t>
          </a:r>
          <a:r>
            <a:rPr lang="de-DE" sz="800">
              <a:effectLst/>
              <a:latin typeface="+mn-lt"/>
              <a:ea typeface="+mn-ea"/>
              <a:cs typeface="+mn-cs"/>
            </a:rPr>
            <a:t>.</a:t>
          </a:r>
          <a:endParaRPr lang="de-DE" sz="800"/>
        </a:p>
      </cdr:txBody>
    </cdr:sp>
  </cdr:absSizeAnchor>
  <cdr:absSizeAnchor xmlns:cdr="http://schemas.openxmlformats.org/drawingml/2006/chartDrawing">
    <cdr:from>
      <cdr:x>0.01975</cdr:x>
      <cdr:y>0.16341</cdr:y>
    </cdr:from>
    <cdr:ext cx="321673" cy="161197"/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7A9086FD-97FC-7B43-A76C-29C801CE2137}"/>
            </a:ext>
          </a:extLst>
        </cdr:cNvPr>
        <cdr:cNvSpPr txBox="1"/>
      </cdr:nvSpPr>
      <cdr:spPr>
        <a:xfrm xmlns:a="http://schemas.openxmlformats.org/drawingml/2006/main">
          <a:off x="117298" y="606492"/>
          <a:ext cx="321673" cy="161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/>
            <a:t>in %</a:t>
          </a:r>
        </a:p>
      </cdr:txBody>
    </cdr:sp>
  </cdr:absSizeAnchor>
  <cdr:absSizeAnchor xmlns:cdr="http://schemas.openxmlformats.org/drawingml/2006/chartDrawing">
    <cdr:from>
      <cdr:x>0.79498</cdr:x>
      <cdr:y>0.96526</cdr:y>
    </cdr:from>
    <cdr:ext cx="1126435" cy="128946"/>
    <cdr:sp macro="" textlink="">
      <cdr:nvSpPr>
        <cdr:cNvPr id="10" name="Textfeld 2">
          <a:extLst xmlns:a="http://schemas.openxmlformats.org/drawingml/2006/main">
            <a:ext uri="{FF2B5EF4-FFF2-40B4-BE49-F238E27FC236}">
              <a16:creationId xmlns:a16="http://schemas.microsoft.com/office/drawing/2014/main" id="{4BCD7AC1-229C-B81E-C5AC-FF4FFDFC0919}"/>
            </a:ext>
          </a:extLst>
        </cdr:cNvPr>
        <cdr:cNvSpPr txBox="1"/>
      </cdr:nvSpPr>
      <cdr:spPr>
        <a:xfrm xmlns:a="http://schemas.openxmlformats.org/drawingml/2006/main">
          <a:off x="4721092" y="3582491"/>
          <a:ext cx="1126435" cy="12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800"/>
            <a:t>© ifo Institut </a:t>
          </a:r>
        </a:p>
      </cdr:txBody>
    </cdr:sp>
  </cdr:absSizeAnchor>
</c:userShapes>
</file>

<file path=ppt/drawings/drawing10.xml><?xml version="1.0" encoding="utf-8"?>
<c:userShapes xmlns:c="http://schemas.openxmlformats.org/drawingml/2006/chart">
  <cdr:absSizeAnchor xmlns:cdr="http://schemas.openxmlformats.org/drawingml/2006/chartDrawing">
    <cdr:from>
      <cdr:x>0</cdr:x>
      <cdr:y>0.95965</cdr:y>
    </cdr:from>
    <cdr:ext cx="4843343" cy="128946"/>
    <cdr:sp macro="" textlink="">
      <cdr:nvSpPr>
        <cdr:cNvPr id="2" name="Textfeld 1"/>
        <cdr:cNvSpPr txBox="1"/>
      </cdr:nvSpPr>
      <cdr:spPr>
        <a:xfrm xmlns:a="http://schemas.openxmlformats.org/drawingml/2006/main">
          <a:off x="0" y="3066973"/>
          <a:ext cx="4843343" cy="12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>
              <a:effectLst/>
              <a:latin typeface="+mn-lt"/>
              <a:ea typeface="+mn-ea"/>
              <a:cs typeface="+mn-cs"/>
            </a:rPr>
            <a:t>Quelle: Statistisches</a:t>
          </a:r>
          <a:r>
            <a:rPr lang="de-DE" sz="800" baseline="0">
              <a:effectLst/>
              <a:latin typeface="+mn-lt"/>
              <a:ea typeface="+mn-ea"/>
              <a:cs typeface="+mn-cs"/>
            </a:rPr>
            <a:t> Bundesamt (2022)</a:t>
          </a:r>
          <a:endParaRPr lang="de-DE" sz="800"/>
        </a:p>
      </cdr:txBody>
    </cdr:sp>
  </cdr:absSizeAnchor>
  <cdr:absSizeAnchor xmlns:cdr="http://schemas.openxmlformats.org/drawingml/2006/chartDrawing">
    <cdr:from>
      <cdr:x>0.01222</cdr:x>
      <cdr:y>0.04558</cdr:y>
    </cdr:from>
    <cdr:ext cx="5880847" cy="213708"/>
    <cdr:sp macro="" textlink="">
      <cdr:nvSpPr>
        <cdr:cNvPr id="4" name="Textfeld 1"/>
        <cdr:cNvSpPr txBox="1"/>
      </cdr:nvSpPr>
      <cdr:spPr>
        <a:xfrm xmlns:a="http://schemas.openxmlformats.org/drawingml/2006/main">
          <a:off x="78426" y="145663"/>
          <a:ext cx="5880847" cy="213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3600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b="1">
              <a:effectLst/>
              <a:latin typeface="+mj-lt"/>
              <a:ea typeface="+mn-ea"/>
              <a:cs typeface="+mn-cs"/>
            </a:rPr>
            <a:t>Anzahl der Geduldeten nach Jahren in Bayern, 2008-2021</a:t>
          </a:r>
          <a:endParaRPr lang="de-DE" sz="1100" b="1">
            <a:effectLst/>
            <a:latin typeface="+mj-lt"/>
          </a:endParaRPr>
        </a:p>
      </cdr:txBody>
    </cdr:sp>
  </cdr:absSizeAnchor>
  <cdr:absSizeAnchor xmlns:cdr="http://schemas.openxmlformats.org/drawingml/2006/chartDrawing">
    <cdr:from>
      <cdr:x>0</cdr:x>
      <cdr:y>0.12414</cdr:y>
    </cdr:from>
    <cdr:ext cx="6418729" cy="0"/>
    <cdr:cxnSp macro="">
      <cdr:nvCxnSpPr>
        <cdr:cNvPr id="5" name="Gerade Verbindung 4">
          <a:extLst xmlns:a="http://schemas.openxmlformats.org/drawingml/2006/main">
            <a:ext uri="{FF2B5EF4-FFF2-40B4-BE49-F238E27FC236}">
              <a16:creationId xmlns:a16="http://schemas.microsoft.com/office/drawing/2014/main" id="{33AD3823-0E66-4D4A-ABC6-6E9A0B4A8646}"/>
            </a:ext>
          </a:extLst>
        </cdr:cNvPr>
        <cdr:cNvCxnSpPr/>
      </cdr:nvCxnSpPr>
      <cdr:spPr>
        <a:xfrm xmlns:a="http://schemas.openxmlformats.org/drawingml/2006/main">
          <a:off x="0" y="396755"/>
          <a:ext cx="7488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  <cdr:absSizeAnchor xmlns:cdr="http://schemas.openxmlformats.org/drawingml/2006/chartDrawing">
    <cdr:from>
      <cdr:x>0</cdr:x>
      <cdr:y>0.14793</cdr:y>
    </cdr:from>
    <cdr:ext cx="2973410" cy="161198"/>
    <cdr:sp macro="" textlink="">
      <cdr:nvSpPr>
        <cdr:cNvPr id="6" name="Textfeld 1"/>
        <cdr:cNvSpPr txBox="1"/>
      </cdr:nvSpPr>
      <cdr:spPr>
        <a:xfrm xmlns:a="http://schemas.openxmlformats.org/drawingml/2006/main">
          <a:off x="0" y="472778"/>
          <a:ext cx="2973410" cy="161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baseline="0"/>
            <a:t>Anzahl</a:t>
          </a:r>
        </a:p>
      </cdr:txBody>
    </cdr:sp>
  </cdr:absSizeAnchor>
  <cdr:absSizeAnchor xmlns:cdr="http://schemas.openxmlformats.org/drawingml/2006/chartDrawing">
    <cdr:from>
      <cdr:x>0.82298</cdr:x>
      <cdr:y>0.93198</cdr:y>
    </cdr:from>
    <cdr:ext cx="1035422" cy="217395"/>
    <cdr:sp macro="" textlink="">
      <cdr:nvSpPr>
        <cdr:cNvPr id="8" name="Textfeld 2"/>
        <cdr:cNvSpPr txBox="1"/>
      </cdr:nvSpPr>
      <cdr:spPr>
        <a:xfrm xmlns:a="http://schemas.openxmlformats.org/drawingml/2006/main">
          <a:off x="5282454" y="2978524"/>
          <a:ext cx="1035422" cy="21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800"/>
            <a:t>© ifo Institut </a:t>
          </a:r>
        </a:p>
      </cdr:txBody>
    </cdr:sp>
  </cdr:abs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0.92745</cdr:y>
    </cdr:from>
    <cdr:to>
      <cdr:x>0.56646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D1C6B00-CC51-B26E-63BD-D414FDAE2BB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652838"/>
          <a:ext cx="3637959" cy="2857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0.80138</cdr:x>
      <cdr:y>0.94397</cdr:y>
    </cdr:from>
    <cdr:to>
      <cdr:x>0.99419</cdr:x>
      <cdr:y>0.99309</cdr:y>
    </cdr:to>
    <cdr:sp macro="" textlink="">
      <cdr:nvSpPr>
        <cdr:cNvPr id="3" name="Textfeld 3">
          <a:extLst xmlns:a="http://schemas.openxmlformats.org/drawingml/2006/main">
            <a:ext uri="{FF2B5EF4-FFF2-40B4-BE49-F238E27FC236}">
              <a16:creationId xmlns:a16="http://schemas.microsoft.com/office/drawing/2014/main" id="{9F88A670-BC9E-B38E-E82D-F0CEBF7A9084}"/>
            </a:ext>
          </a:extLst>
        </cdr:cNvPr>
        <cdr:cNvSpPr txBox="1"/>
      </cdr:nvSpPr>
      <cdr:spPr>
        <a:xfrm xmlns:a="http://schemas.openxmlformats.org/drawingml/2006/main">
          <a:off x="5146675" y="3717925"/>
          <a:ext cx="1238249" cy="193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200"/>
            <a:t>© ifo Institut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absSizeAnchor xmlns:cdr="http://schemas.openxmlformats.org/drawingml/2006/chartDrawing">
    <cdr:from>
      <cdr:x>0</cdr:x>
      <cdr:y>0.87721</cdr:y>
    </cdr:from>
    <cdr:ext cx="4572000" cy="293543"/>
    <cdr:sp macro="" textlink="">
      <cdr:nvSpPr>
        <cdr:cNvPr id="2" name="Textfeld 1"/>
        <cdr:cNvSpPr txBox="1"/>
      </cdr:nvSpPr>
      <cdr:spPr>
        <a:xfrm xmlns:a="http://schemas.openxmlformats.org/drawingml/2006/main">
          <a:off x="0" y="2406362"/>
          <a:ext cx="4572000" cy="293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0" rtlCol="0" anchor="b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>
              <a:effectLst/>
              <a:latin typeface="+mn-lt"/>
              <a:ea typeface="+mn-ea"/>
              <a:cs typeface="+mn-cs"/>
            </a:rPr>
            <a:t>Quelle: Statistik der Bundesagentur für Arbeit (2022)</a:t>
          </a:r>
          <a:endParaRPr lang="de-DE" sz="800"/>
        </a:p>
      </cdr:txBody>
    </cdr:sp>
  </cdr:absSizeAnchor>
  <cdr:absSizeAnchor xmlns:cdr="http://schemas.openxmlformats.org/drawingml/2006/chartDrawing">
    <cdr:from>
      <cdr:x>0</cdr:x>
      <cdr:y>0</cdr:y>
    </cdr:from>
    <cdr:ext cx="4572000" cy="261991"/>
    <cdr:sp macro="" textlink="">
      <cdr:nvSpPr>
        <cdr:cNvPr id="4" name="Textfeld 1"/>
        <cdr:cNvSpPr txBox="1"/>
      </cdr:nvSpPr>
      <cdr:spPr>
        <a:xfrm xmlns:a="http://schemas.openxmlformats.org/drawingml/2006/main">
          <a:off x="0" y="0"/>
          <a:ext cx="4572000" cy="261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3600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 sz="1400">
            <a:latin typeface="+mn-lt"/>
          </a:endParaRPr>
        </a:p>
      </cdr:txBody>
    </cdr:sp>
  </cdr:absSizeAnchor>
  <cdr:absSizeAnchor xmlns:cdr="http://schemas.openxmlformats.org/drawingml/2006/chartDrawing">
    <cdr:from>
      <cdr:x>0.00159</cdr:x>
      <cdr:y>0.07938</cdr:y>
    </cdr:from>
    <cdr:ext cx="2973410" cy="225638"/>
    <cdr:sp macro="" textlink="">
      <cdr:nvSpPr>
        <cdr:cNvPr id="6" name="Textfeld 1"/>
        <cdr:cNvSpPr txBox="1"/>
      </cdr:nvSpPr>
      <cdr:spPr>
        <a:xfrm xmlns:a="http://schemas.openxmlformats.org/drawingml/2006/main">
          <a:off x="7269" y="217742"/>
          <a:ext cx="2973410" cy="225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/>
            <a:t>Offene</a:t>
          </a:r>
          <a:r>
            <a:rPr lang="de-DE" sz="1400"/>
            <a:t> </a:t>
          </a:r>
          <a:r>
            <a:rPr lang="de-DE" sz="1000"/>
            <a:t>Stellen</a:t>
          </a:r>
        </a:p>
      </cdr:txBody>
    </cdr:sp>
  </cdr:absSizeAnchor>
  <cdr:absSizeAnchor xmlns:cdr="http://schemas.openxmlformats.org/drawingml/2006/chartDrawing">
    <cdr:from>
      <cdr:x>0.70549</cdr:x>
      <cdr:y>0.9214</cdr:y>
    </cdr:from>
    <cdr:ext cx="1164647" cy="215611"/>
    <cdr:sp macro="" textlink="">
      <cdr:nvSpPr>
        <cdr:cNvPr id="8" name="Textfeld 2"/>
        <cdr:cNvSpPr txBox="1"/>
      </cdr:nvSpPr>
      <cdr:spPr>
        <a:xfrm xmlns:a="http://schemas.openxmlformats.org/drawingml/2006/main">
          <a:off x="3225512" y="2527589"/>
          <a:ext cx="1164647" cy="215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800"/>
            <a:t>© ifo Institut </a:t>
          </a:r>
        </a:p>
      </cdr:txBody>
    </cdr:sp>
  </cdr:absSizeAnchor>
</c:userShapes>
</file>

<file path=ppt/drawings/drawing4.xml><?xml version="1.0" encoding="utf-8"?>
<c:userShapes xmlns:c="http://schemas.openxmlformats.org/drawingml/2006/chart">
  <cdr:absSizeAnchor xmlns:cdr="http://schemas.openxmlformats.org/drawingml/2006/chartDrawing">
    <cdr:from>
      <cdr:x>0</cdr:x>
      <cdr:y>0.93972</cdr:y>
    </cdr:from>
    <cdr:ext cx="4572000" cy="169277"/>
    <cdr:sp macro="" textlink="">
      <cdr:nvSpPr>
        <cdr:cNvPr id="2" name="Textfeld 1"/>
        <cdr:cNvSpPr txBox="1"/>
      </cdr:nvSpPr>
      <cdr:spPr>
        <a:xfrm xmlns:a="http://schemas.openxmlformats.org/drawingml/2006/main">
          <a:off x="0" y="3447308"/>
          <a:ext cx="4572000" cy="169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dirty="0">
              <a:effectLst/>
              <a:latin typeface="+mn-lt"/>
              <a:ea typeface="+mn-ea"/>
              <a:cs typeface="+mn-cs"/>
            </a:rPr>
            <a:t>Quelle: Statistik der Bundesagentur für Arbeit </a:t>
          </a:r>
          <a:endParaRPr lang="en-US" sz="1200" dirty="0">
            <a:effectLst/>
          </a:endParaRPr>
        </a:p>
      </cdr:txBody>
    </cdr:sp>
  </cdr:absSizeAnchor>
  <cdr:absSizeAnchor xmlns:cdr="http://schemas.openxmlformats.org/drawingml/2006/chartDrawing">
    <cdr:from>
      <cdr:x>0</cdr:x>
      <cdr:y>0</cdr:y>
    </cdr:from>
    <cdr:ext cx="4572000" cy="552262"/>
    <cdr:sp macro="" textlink="">
      <cdr:nvSpPr>
        <cdr:cNvPr id="4" name="Textfeld 1"/>
        <cdr:cNvSpPr txBox="1"/>
      </cdr:nvSpPr>
      <cdr:spPr>
        <a:xfrm xmlns:a="http://schemas.openxmlformats.org/drawingml/2006/main">
          <a:off x="0" y="0"/>
          <a:ext cx="4572000" cy="552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3600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600">
              <a:effectLst/>
              <a:latin typeface="+mj-lt"/>
              <a:ea typeface="+mn-ea"/>
              <a:cs typeface="+mn-cs"/>
            </a:rPr>
            <a:t>Unbesetzte Berufausbildungsstellen in Bayern</a:t>
          </a:r>
          <a:r>
            <a:rPr lang="de-DE" sz="1600" baseline="0">
              <a:effectLst/>
              <a:latin typeface="+mj-lt"/>
              <a:ea typeface="+mn-ea"/>
              <a:cs typeface="+mn-cs"/>
            </a:rPr>
            <a:t> im Zeitverlauf</a:t>
          </a:r>
          <a:endParaRPr lang="de-DE" sz="1800">
            <a:latin typeface="+mn-lt"/>
          </a:endParaRPr>
        </a:p>
      </cdr:txBody>
    </cdr:sp>
  </cdr:absSizeAnchor>
  <cdr:absSizeAnchor xmlns:cdr="http://schemas.openxmlformats.org/drawingml/2006/chartDrawing">
    <cdr:from>
      <cdr:x>0</cdr:x>
      <cdr:y>0.17926</cdr:y>
    </cdr:from>
    <cdr:ext cx="4572000" cy="0"/>
    <cdr:cxnSp macro="">
      <cdr:nvCxnSpPr>
        <cdr:cNvPr id="5" name="Gerade Verbindung 4">
          <a:extLst xmlns:a="http://schemas.openxmlformats.org/drawingml/2006/main">
            <a:ext uri="{FF2B5EF4-FFF2-40B4-BE49-F238E27FC236}">
              <a16:creationId xmlns:a16="http://schemas.microsoft.com/office/drawing/2014/main" id="{5779622F-0450-ABD8-4F54-03EAD590111A}"/>
            </a:ext>
          </a:extLst>
        </cdr:cNvPr>
        <cdr:cNvCxnSpPr/>
      </cdr:nvCxnSpPr>
      <cdr:spPr>
        <a:xfrm xmlns:a="http://schemas.openxmlformats.org/drawingml/2006/main">
          <a:off x="0" y="508815"/>
          <a:ext cx="7488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  <cdr:absSizeAnchor xmlns:cdr="http://schemas.openxmlformats.org/drawingml/2006/chartDrawing">
    <cdr:from>
      <cdr:x>0.80298</cdr:x>
      <cdr:y>0.93185</cdr:y>
    </cdr:from>
    <cdr:ext cx="900767" cy="193451"/>
    <cdr:sp macro="" textlink="">
      <cdr:nvSpPr>
        <cdr:cNvPr id="8" name="Textfeld 2"/>
        <cdr:cNvSpPr txBox="1"/>
      </cdr:nvSpPr>
      <cdr:spPr>
        <a:xfrm xmlns:a="http://schemas.openxmlformats.org/drawingml/2006/main">
          <a:off x="3671233" y="2644998"/>
          <a:ext cx="900767" cy="193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200"/>
            <a:t>© ifo Institut </a:t>
          </a:r>
        </a:p>
      </cdr:txBody>
    </cdr:sp>
  </cdr:absSizeAnchor>
</c:userShapes>
</file>

<file path=ppt/drawings/drawing5.xml><?xml version="1.0" encoding="utf-8"?>
<c:userShapes xmlns:c="http://schemas.openxmlformats.org/drawingml/2006/chart">
  <cdr:absSizeAnchor xmlns:cdr="http://schemas.openxmlformats.org/drawingml/2006/chartDrawing">
    <cdr:from>
      <cdr:x>0</cdr:x>
      <cdr:y>0.96625</cdr:y>
    </cdr:from>
    <cdr:ext cx="4843343" cy="128946"/>
    <cdr:sp macro="" textlink="">
      <cdr:nvSpPr>
        <cdr:cNvPr id="2" name="Textfeld 1"/>
        <cdr:cNvSpPr txBox="1"/>
      </cdr:nvSpPr>
      <cdr:spPr>
        <a:xfrm xmlns:a="http://schemas.openxmlformats.org/drawingml/2006/main">
          <a:off x="0" y="3692167"/>
          <a:ext cx="4843343" cy="12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>
              <a:effectLst/>
              <a:latin typeface="+mn-lt"/>
              <a:ea typeface="+mn-ea"/>
              <a:cs typeface="+mn-cs"/>
            </a:rPr>
            <a:t>Quelle: Statistik</a:t>
          </a:r>
          <a:r>
            <a:rPr lang="de-DE" sz="800" baseline="0" dirty="0">
              <a:effectLst/>
              <a:latin typeface="+mn-lt"/>
              <a:ea typeface="+mn-ea"/>
              <a:cs typeface="+mn-cs"/>
            </a:rPr>
            <a:t> der Bundesagentur für Arbeit </a:t>
          </a:r>
          <a:endParaRPr lang="de-DE" sz="800" dirty="0"/>
        </a:p>
      </cdr:txBody>
    </cdr:sp>
  </cdr:absSizeAnchor>
  <cdr:absSizeAnchor xmlns:cdr="http://schemas.openxmlformats.org/drawingml/2006/chartDrawing">
    <cdr:from>
      <cdr:x>0.02041</cdr:x>
      <cdr:y>0.01921</cdr:y>
    </cdr:from>
    <cdr:ext cx="6381750" cy="391064"/>
    <cdr:sp macro="" textlink="">
      <cdr:nvSpPr>
        <cdr:cNvPr id="4" name="Textfeld 1"/>
        <cdr:cNvSpPr txBox="1"/>
      </cdr:nvSpPr>
      <cdr:spPr>
        <a:xfrm xmlns:a="http://schemas.openxmlformats.org/drawingml/2006/main">
          <a:off x="133350" y="76200"/>
          <a:ext cx="6381750" cy="391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3600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100" dirty="0">
              <a:effectLst/>
              <a:latin typeface="+mj-lt"/>
              <a:ea typeface="+mn-ea"/>
              <a:cs typeface="+mn-cs"/>
            </a:rPr>
            <a:t>Beschäftigungsquote</a:t>
          </a:r>
          <a:r>
            <a:rPr lang="de-DE" sz="1100" baseline="0" dirty="0">
              <a:effectLst/>
              <a:latin typeface="+mj-lt"/>
              <a:ea typeface="+mn-ea"/>
              <a:cs typeface="+mn-cs"/>
            </a:rPr>
            <a:t> der deutschen und ausländischen Bevölkerung zwischen 15 und 65 Jahren in Bayern </a:t>
          </a:r>
          <a:r>
            <a:rPr lang="de-DE" sz="1100" dirty="0">
              <a:effectLst/>
              <a:latin typeface="+mn-lt"/>
              <a:ea typeface="+mn-ea"/>
              <a:cs typeface="+mn-cs"/>
            </a:rPr>
            <a:t>(sozialversicherungspflichtige</a:t>
          </a:r>
          <a:r>
            <a:rPr lang="de-DE" sz="1100" baseline="0" dirty="0">
              <a:effectLst/>
              <a:latin typeface="+mn-lt"/>
              <a:ea typeface="+mn-ea"/>
              <a:cs typeface="+mn-cs"/>
            </a:rPr>
            <a:t> Beschäftigung)</a:t>
          </a:r>
          <a:endParaRPr lang="de-DE" sz="1100" dirty="0">
            <a:latin typeface="+mn-lt"/>
          </a:endParaRPr>
        </a:p>
      </cdr:txBody>
    </cdr:sp>
  </cdr:absSizeAnchor>
  <cdr:absSizeAnchor xmlns:cdr="http://schemas.openxmlformats.org/drawingml/2006/chartDrawing">
    <cdr:from>
      <cdr:x>0</cdr:x>
      <cdr:y>0.13015</cdr:y>
    </cdr:from>
    <cdr:ext cx="6524625" cy="0"/>
    <cdr:cxnSp macro="">
      <cdr:nvCxnSpPr>
        <cdr:cNvPr id="5" name="Gerade Verbindung 4">
          <a:extLst xmlns:a="http://schemas.openxmlformats.org/drawingml/2006/main">
            <a:ext uri="{FF2B5EF4-FFF2-40B4-BE49-F238E27FC236}">
              <a16:creationId xmlns:a16="http://schemas.microsoft.com/office/drawing/2014/main" id="{876580FE-313F-EBD5-7B37-A9D529A94BCF}"/>
            </a:ext>
          </a:extLst>
        </cdr:cNvPr>
        <cdr:cNvCxnSpPr/>
      </cdr:nvCxnSpPr>
      <cdr:spPr>
        <a:xfrm xmlns:a="http://schemas.openxmlformats.org/drawingml/2006/main">
          <a:off x="0" y="513857"/>
          <a:ext cx="7488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  <cdr:absSizeAnchor xmlns:cdr="http://schemas.openxmlformats.org/drawingml/2006/chartDrawing">
    <cdr:from>
      <cdr:x>0.0079</cdr:x>
      <cdr:y>0.15086</cdr:y>
    </cdr:from>
    <cdr:ext cx="2973410" cy="161198"/>
    <cdr:sp macro="" textlink="">
      <cdr:nvSpPr>
        <cdr:cNvPr id="6" name="Textfeld 1"/>
        <cdr:cNvSpPr txBox="1"/>
      </cdr:nvSpPr>
      <cdr:spPr>
        <a:xfrm xmlns:a="http://schemas.openxmlformats.org/drawingml/2006/main">
          <a:off x="51545" y="595609"/>
          <a:ext cx="2973410" cy="161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/>
            <a:t>in %</a:t>
          </a:r>
        </a:p>
      </cdr:txBody>
    </cdr:sp>
  </cdr:absSizeAnchor>
  <cdr:absSizeAnchor xmlns:cdr="http://schemas.openxmlformats.org/drawingml/2006/chartDrawing">
    <cdr:from>
      <cdr:x>0.83358</cdr:x>
      <cdr:y>0.96734</cdr:y>
    </cdr:from>
    <cdr:ext cx="1085828" cy="128946"/>
    <cdr:sp macro="" textlink="">
      <cdr:nvSpPr>
        <cdr:cNvPr id="8" name="Textfeld 2"/>
        <cdr:cNvSpPr txBox="1"/>
      </cdr:nvSpPr>
      <cdr:spPr>
        <a:xfrm xmlns:a="http://schemas.openxmlformats.org/drawingml/2006/main">
          <a:off x="5438797" y="3819160"/>
          <a:ext cx="1085828" cy="12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800"/>
            <a:t>© ifo Institut </a:t>
          </a:r>
        </a:p>
      </cdr:txBody>
    </cdr:sp>
  </cdr:absSizeAnchor>
</c:userShapes>
</file>

<file path=ppt/drawings/drawing6.xml><?xml version="1.0" encoding="utf-8"?>
<c:userShapes xmlns:c="http://schemas.openxmlformats.org/drawingml/2006/chart">
  <cdr:absSizeAnchor xmlns:cdr="http://schemas.openxmlformats.org/drawingml/2006/chartDrawing">
    <cdr:from>
      <cdr:x>0</cdr:x>
      <cdr:y>0</cdr:y>
    </cdr:from>
    <cdr:ext cx="6076950" cy="552262"/>
    <cdr:sp macro="" textlink="">
      <cdr:nvSpPr>
        <cdr:cNvPr id="2" name="Textfeld 1"/>
        <cdr:cNvSpPr txBox="1"/>
      </cdr:nvSpPr>
      <cdr:spPr>
        <a:xfrm xmlns:a="http://schemas.openxmlformats.org/drawingml/2006/main">
          <a:off x="0" y="0"/>
          <a:ext cx="6076950" cy="552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overflow" horzOverflow="overflow" wrap="square" lIns="0" tIns="0" rIns="0" bIns="36000" rtlCol="0" anchor="t" anchorCtr="0">
          <a:spAutoFit/>
        </a:bodyPr>
        <a:lstStyle xmlns:a="http://schemas.openxmlformats.org/drawingml/2006/main"/>
        <a:p xmlns:a="http://schemas.openxmlformats.org/drawingml/2006/main">
          <a:r>
            <a:rPr lang="de-DE" sz="1600" dirty="0">
              <a:latin typeface="+mj-lt"/>
            </a:rPr>
            <a:t>Beschäftigungsanteile</a:t>
          </a:r>
          <a:r>
            <a:rPr lang="de-DE" sz="1600" baseline="0" dirty="0">
              <a:latin typeface="+mj-lt"/>
            </a:rPr>
            <a:t> nach Anforderungsniveau und Staatsangehörigkeit </a:t>
          </a:r>
          <a:r>
            <a:rPr lang="de-DE" sz="1400" dirty="0">
              <a:latin typeface="+mn-lt"/>
            </a:rPr>
            <a:t> Dezember</a:t>
          </a:r>
          <a:r>
            <a:rPr lang="de-DE" sz="1400" baseline="0" dirty="0">
              <a:latin typeface="+mn-lt"/>
            </a:rPr>
            <a:t> 2021</a:t>
          </a:r>
          <a:endParaRPr lang="de-DE" sz="1400" dirty="0">
            <a:latin typeface="+mn-lt"/>
          </a:endParaRPr>
        </a:p>
      </cdr:txBody>
    </cdr:sp>
  </cdr:absSizeAnchor>
  <cdr:absSizeAnchor xmlns:cdr="http://schemas.openxmlformats.org/drawingml/2006/chartDrawing">
    <cdr:from>
      <cdr:x>0</cdr:x>
      <cdr:y>0.1584</cdr:y>
    </cdr:from>
    <cdr:ext cx="6762750" cy="0"/>
    <cdr:cxnSp macro="">
      <cdr:nvCxnSpPr>
        <cdr:cNvPr id="3" name="Gerade Verbindung 2">
          <a:extLst xmlns:a="http://schemas.openxmlformats.org/drawingml/2006/main">
            <a:ext uri="{FF2B5EF4-FFF2-40B4-BE49-F238E27FC236}">
              <a16:creationId xmlns:a16="http://schemas.microsoft.com/office/drawing/2014/main" id="{B31315E5-022E-CBA8-6B2E-E32521D1C13B}"/>
            </a:ext>
          </a:extLst>
        </cdr:cNvPr>
        <cdr:cNvCxnSpPr/>
      </cdr:nvCxnSpPr>
      <cdr:spPr>
        <a:xfrm xmlns:a="http://schemas.openxmlformats.org/drawingml/2006/main">
          <a:off x="0" y="541634"/>
          <a:ext cx="7464497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  <cdr:absSizeAnchor xmlns:cdr="http://schemas.openxmlformats.org/drawingml/2006/chartDrawing">
    <cdr:from>
      <cdr:x>0</cdr:x>
      <cdr:y>0.94555</cdr:y>
    </cdr:from>
    <cdr:ext cx="3543300" cy="193451"/>
    <cdr:sp macro="" textlink="">
      <cdr:nvSpPr>
        <cdr:cNvPr id="7" name="Textfeld 1"/>
        <cdr:cNvSpPr txBox="1"/>
      </cdr:nvSpPr>
      <cdr:spPr>
        <a:xfrm xmlns:a="http://schemas.openxmlformats.org/drawingml/2006/main">
          <a:off x="0" y="3359373"/>
          <a:ext cx="3543300" cy="193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/>
            <a:t>Quelle: Statistik</a:t>
          </a:r>
          <a:r>
            <a:rPr lang="de-DE" sz="1200" baseline="0"/>
            <a:t> der Bundesagentur für Arbeit (2022)</a:t>
          </a:r>
          <a:r>
            <a:rPr lang="de-DE" sz="1200">
              <a:effectLst/>
              <a:latin typeface="+mn-lt"/>
              <a:ea typeface="+mn-ea"/>
              <a:cs typeface="+mn-cs"/>
            </a:rPr>
            <a:t>.</a:t>
          </a:r>
          <a:endParaRPr lang="de-DE" sz="1200"/>
        </a:p>
      </cdr:txBody>
    </cdr:sp>
  </cdr:absSizeAnchor>
  <cdr:absSizeAnchor xmlns:cdr="http://schemas.openxmlformats.org/drawingml/2006/chartDrawing">
    <cdr:from>
      <cdr:x>0.84796</cdr:x>
      <cdr:y>0.94555</cdr:y>
    </cdr:from>
    <cdr:ext cx="923924" cy="193451"/>
    <cdr:sp macro="" textlink="">
      <cdr:nvSpPr>
        <cdr:cNvPr id="8" name="Textfeld 2"/>
        <cdr:cNvSpPr txBox="1"/>
      </cdr:nvSpPr>
      <cdr:spPr>
        <a:xfrm xmlns:a="http://schemas.openxmlformats.org/drawingml/2006/main">
          <a:off x="5153025" y="3359374"/>
          <a:ext cx="923924" cy="193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overflow" horzOverflow="overflow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200"/>
            <a:t>© ifo Institut </a:t>
          </a:r>
        </a:p>
      </cdr:txBody>
    </cdr:sp>
  </cdr:absSizeAnchor>
</c:userShapes>
</file>

<file path=ppt/drawings/drawing7.xml><?xml version="1.0" encoding="utf-8"?>
<c:userShapes xmlns:c="http://schemas.openxmlformats.org/drawingml/2006/chart">
  <cdr:absSizeAnchor xmlns:cdr="http://schemas.openxmlformats.org/drawingml/2006/chartDrawing">
    <cdr:from>
      <cdr:x>0</cdr:x>
      <cdr:y>0.96073</cdr:y>
    </cdr:from>
    <cdr:ext cx="4843343" cy="123111"/>
    <cdr:sp macro="" textlink="">
      <cdr:nvSpPr>
        <cdr:cNvPr id="2" name="Textfeld 1"/>
        <cdr:cNvSpPr txBox="1"/>
      </cdr:nvSpPr>
      <cdr:spPr>
        <a:xfrm xmlns:a="http://schemas.openxmlformats.org/drawingml/2006/main">
          <a:off x="0" y="3011800"/>
          <a:ext cx="4843343" cy="123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>
              <a:effectLst/>
              <a:latin typeface="+mn-lt"/>
              <a:ea typeface="+mn-ea"/>
              <a:cs typeface="+mn-cs"/>
            </a:rPr>
            <a:t>Quelle: Bayrisches</a:t>
          </a:r>
          <a:r>
            <a:rPr lang="de-DE" sz="8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de-DE" sz="800" baseline="0" dirty="0" err="1">
              <a:effectLst/>
              <a:latin typeface="+mn-lt"/>
              <a:ea typeface="+mn-ea"/>
              <a:cs typeface="+mn-cs"/>
            </a:rPr>
            <a:t>Landsamt</a:t>
          </a:r>
          <a:r>
            <a:rPr lang="de-DE" sz="800" baseline="0" dirty="0">
              <a:effectLst/>
              <a:latin typeface="+mn-lt"/>
              <a:ea typeface="+mn-ea"/>
              <a:cs typeface="+mn-cs"/>
            </a:rPr>
            <a:t> für Statistik </a:t>
          </a:r>
          <a:endParaRPr lang="de-DE" sz="800" dirty="0"/>
        </a:p>
      </cdr:txBody>
    </cdr:sp>
  </cdr:absSizeAnchor>
  <cdr:absSizeAnchor xmlns:cdr="http://schemas.openxmlformats.org/drawingml/2006/chartDrawing">
    <cdr:from>
      <cdr:x>0</cdr:x>
      <cdr:y>0.01712</cdr:y>
    </cdr:from>
    <cdr:ext cx="4901142" cy="213708"/>
    <cdr:sp macro="" textlink="">
      <cdr:nvSpPr>
        <cdr:cNvPr id="4" name="Textfeld 1"/>
        <cdr:cNvSpPr txBox="1"/>
      </cdr:nvSpPr>
      <cdr:spPr>
        <a:xfrm xmlns:a="http://schemas.openxmlformats.org/drawingml/2006/main">
          <a:off x="0" y="74084"/>
          <a:ext cx="4901142" cy="213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3600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dirty="0">
              <a:effectLst/>
              <a:latin typeface="+mj-lt"/>
              <a:ea typeface="+mn-ea"/>
              <a:cs typeface="+mn-cs"/>
            </a:rPr>
            <a:t>Neugründungen</a:t>
          </a:r>
          <a:r>
            <a:rPr lang="de-DE" sz="1100" baseline="0" dirty="0">
              <a:effectLst/>
              <a:latin typeface="+mj-lt"/>
              <a:ea typeface="+mn-ea"/>
              <a:cs typeface="+mn-cs"/>
            </a:rPr>
            <a:t> in Bayern nach Staatsangehörigkeit</a:t>
          </a:r>
          <a:endParaRPr lang="de-DE" sz="1100" dirty="0">
            <a:effectLst/>
            <a:latin typeface="+mj-lt"/>
          </a:endParaRPr>
        </a:p>
      </cdr:txBody>
    </cdr:sp>
  </cdr:absSizeAnchor>
  <cdr:absSizeAnchor xmlns:cdr="http://schemas.openxmlformats.org/drawingml/2006/chartDrawing">
    <cdr:from>
      <cdr:x>0</cdr:x>
      <cdr:y>0.07401</cdr:y>
    </cdr:from>
    <cdr:ext cx="4901142" cy="0"/>
    <cdr:cxnSp macro="">
      <cdr:nvCxnSpPr>
        <cdr:cNvPr id="5" name="Gerade Verbindung 4">
          <a:extLst xmlns:a="http://schemas.openxmlformats.org/drawingml/2006/main">
            <a:ext uri="{FF2B5EF4-FFF2-40B4-BE49-F238E27FC236}">
              <a16:creationId xmlns:a16="http://schemas.microsoft.com/office/drawing/2014/main" id="{5719B59D-BCAE-E48A-F6FE-66826A7FD772}"/>
            </a:ext>
          </a:extLst>
        </cdr:cNvPr>
        <cdr:cNvCxnSpPr/>
      </cdr:nvCxnSpPr>
      <cdr:spPr>
        <a:xfrm xmlns:a="http://schemas.openxmlformats.org/drawingml/2006/main">
          <a:off x="0" y="320183"/>
          <a:ext cx="7488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  <cdr:absSizeAnchor xmlns:cdr="http://schemas.openxmlformats.org/drawingml/2006/chartDrawing">
    <cdr:from>
      <cdr:x>0.79796</cdr:x>
      <cdr:y>0.9702</cdr:y>
    </cdr:from>
    <cdr:ext cx="990227" cy="128946"/>
    <cdr:sp macro="" textlink="">
      <cdr:nvSpPr>
        <cdr:cNvPr id="8" name="Textfeld 2"/>
        <cdr:cNvSpPr txBox="1"/>
      </cdr:nvSpPr>
      <cdr:spPr>
        <a:xfrm xmlns:a="http://schemas.openxmlformats.org/drawingml/2006/main">
          <a:off x="3910915" y="4197521"/>
          <a:ext cx="990227" cy="12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800"/>
            <a:t>© ifo Institut </a:t>
          </a:r>
        </a:p>
      </cdr:txBody>
    </cdr:sp>
  </cdr:absSizeAnchor>
</c:userShapes>
</file>

<file path=ppt/drawings/drawing8.xml><?xml version="1.0" encoding="utf-8"?>
<c:userShapes xmlns:c="http://schemas.openxmlformats.org/drawingml/2006/chart">
  <cdr:absSizeAnchor xmlns:cdr="http://schemas.openxmlformats.org/drawingml/2006/chartDrawing">
    <cdr:from>
      <cdr:x>0</cdr:x>
      <cdr:y>0.96502</cdr:y>
    </cdr:from>
    <cdr:ext cx="4843343" cy="123111"/>
    <cdr:sp macro="" textlink="">
      <cdr:nvSpPr>
        <cdr:cNvPr id="2" name="Textfeld 1"/>
        <cdr:cNvSpPr txBox="1"/>
      </cdr:nvSpPr>
      <cdr:spPr>
        <a:xfrm xmlns:a="http://schemas.openxmlformats.org/drawingml/2006/main">
          <a:off x="0" y="3396282"/>
          <a:ext cx="4843343" cy="123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>
              <a:effectLst/>
              <a:latin typeface="+mn-lt"/>
              <a:ea typeface="+mn-ea"/>
              <a:cs typeface="+mn-cs"/>
            </a:rPr>
            <a:t>Quelle: Statistik der Bundesagentur für Arbeit </a:t>
          </a:r>
          <a:endParaRPr lang="en-US" sz="800" dirty="0">
            <a:effectLst/>
          </a:endParaRPr>
        </a:p>
      </cdr:txBody>
    </cdr:sp>
  </cdr:absSizeAnchor>
  <cdr:absSizeAnchor xmlns:cdr="http://schemas.openxmlformats.org/drawingml/2006/chartDrawing">
    <cdr:from>
      <cdr:x>0</cdr:x>
      <cdr:y>0</cdr:y>
    </cdr:from>
    <cdr:ext cx="6018610" cy="213708"/>
    <cdr:sp macro="" textlink="">
      <cdr:nvSpPr>
        <cdr:cNvPr id="4" name="Textfeld 1"/>
        <cdr:cNvSpPr txBox="1"/>
      </cdr:nvSpPr>
      <cdr:spPr>
        <a:xfrm xmlns:a="http://schemas.openxmlformats.org/drawingml/2006/main">
          <a:off x="0" y="0"/>
          <a:ext cx="6018610" cy="213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3600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b="1" dirty="0">
              <a:effectLst/>
              <a:latin typeface="+mj-lt"/>
              <a:ea typeface="+mn-ea"/>
              <a:cs typeface="+mn-cs"/>
            </a:rPr>
            <a:t>Arbeitslose</a:t>
          </a:r>
          <a:r>
            <a:rPr lang="de-DE" sz="1100" b="1" baseline="0" dirty="0">
              <a:effectLst/>
              <a:latin typeface="+mj-lt"/>
              <a:ea typeface="+mn-ea"/>
              <a:cs typeface="+mn-cs"/>
            </a:rPr>
            <a:t> Deutsche und Ausländer*innen in Bayern</a:t>
          </a:r>
          <a:endParaRPr lang="de-DE" sz="1100" b="1" dirty="0">
            <a:effectLst/>
            <a:latin typeface="+mj-lt"/>
          </a:endParaRPr>
        </a:p>
      </cdr:txBody>
    </cdr:sp>
  </cdr:absSizeAnchor>
  <cdr:absSizeAnchor xmlns:cdr="http://schemas.openxmlformats.org/drawingml/2006/chartDrawing">
    <cdr:from>
      <cdr:x>0.83877</cdr:x>
      <cdr:y>0.96898</cdr:y>
    </cdr:from>
    <cdr:ext cx="970359" cy="128946"/>
    <cdr:sp macro="" textlink="">
      <cdr:nvSpPr>
        <cdr:cNvPr id="8" name="Textfeld 2"/>
        <cdr:cNvSpPr txBox="1"/>
      </cdr:nvSpPr>
      <cdr:spPr>
        <a:xfrm xmlns:a="http://schemas.openxmlformats.org/drawingml/2006/main">
          <a:off x="5048230" y="4028714"/>
          <a:ext cx="970359" cy="12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800"/>
            <a:t>© ifo Institut </a:t>
          </a:r>
        </a:p>
      </cdr:txBody>
    </cdr:sp>
  </cdr:absSizeAnchor>
  <cdr:absSizeAnchor xmlns:cdr="http://schemas.openxmlformats.org/drawingml/2006/chartDrawing">
    <cdr:from>
      <cdr:x>0</cdr:x>
      <cdr:y>0.08178</cdr:y>
    </cdr:from>
    <cdr:ext cx="6018610" cy="0"/>
    <cdr:cxnSp macro="">
      <cdr:nvCxnSpPr>
        <cdr:cNvPr id="7" name="Gerade Verbindung 4">
          <a:extLst xmlns:a="http://schemas.openxmlformats.org/drawingml/2006/main">
            <a:ext uri="{FF2B5EF4-FFF2-40B4-BE49-F238E27FC236}">
              <a16:creationId xmlns:a16="http://schemas.microsoft.com/office/drawing/2014/main" id="{1C332E28-160C-3F0B-336B-13D475AC4223}"/>
            </a:ext>
          </a:extLst>
        </cdr:cNvPr>
        <cdr:cNvCxnSpPr/>
      </cdr:nvCxnSpPr>
      <cdr:spPr>
        <a:xfrm xmlns:a="http://schemas.openxmlformats.org/drawingml/2006/main">
          <a:off x="0" y="340026"/>
          <a:ext cx="7488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  <cdr:absSizeAnchor xmlns:cdr="http://schemas.openxmlformats.org/drawingml/2006/chartDrawing">
    <cdr:from>
      <cdr:x>0.00714</cdr:x>
      <cdr:y>0.12335</cdr:y>
    </cdr:from>
    <cdr:ext cx="2973409" cy="161198"/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36259444-E65F-EC1A-AEAA-31DDEC22CB99}"/>
            </a:ext>
          </a:extLst>
        </cdr:cNvPr>
        <cdr:cNvSpPr txBox="1"/>
      </cdr:nvSpPr>
      <cdr:spPr>
        <a:xfrm xmlns:a="http://schemas.openxmlformats.org/drawingml/2006/main">
          <a:off x="42986" y="512843"/>
          <a:ext cx="2973409" cy="161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/>
            <a:t>Anzahl</a:t>
          </a:r>
        </a:p>
      </cdr:txBody>
    </cdr:sp>
  </cdr:absSizeAnchor>
  <cdr:absSizeAnchor xmlns:cdr="http://schemas.openxmlformats.org/drawingml/2006/chartDrawing">
    <cdr:from>
      <cdr:x>0.58358</cdr:x>
      <cdr:y>0.95061</cdr:y>
    </cdr:from>
    <cdr:ext cx="1494233" cy="193451"/>
    <cdr:sp macro="" textlink="">
      <cdr:nvSpPr>
        <cdr:cNvPr id="10" name="Textfeld 2">
          <a:extLst xmlns:a="http://schemas.openxmlformats.org/drawingml/2006/main">
            <a:ext uri="{FF2B5EF4-FFF2-40B4-BE49-F238E27FC236}">
              <a16:creationId xmlns:a16="http://schemas.microsoft.com/office/drawing/2014/main" id="{86AD42BF-577A-78A5-1D64-C48A09AE8913}"/>
            </a:ext>
          </a:extLst>
        </cdr:cNvPr>
        <cdr:cNvSpPr txBox="1"/>
      </cdr:nvSpPr>
      <cdr:spPr>
        <a:xfrm xmlns:a="http://schemas.openxmlformats.org/drawingml/2006/main">
          <a:off x="3512346" y="3952308"/>
          <a:ext cx="1494233" cy="193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de-DE" sz="1200"/>
        </a:p>
      </cdr:txBody>
    </cdr:sp>
  </cdr:absSizeAnchor>
</c:userShapes>
</file>

<file path=ppt/drawings/drawing9.xml><?xml version="1.0" encoding="utf-8"?>
<c:userShapes xmlns:c="http://schemas.openxmlformats.org/drawingml/2006/chart">
  <cdr:absSizeAnchor xmlns:cdr="http://schemas.openxmlformats.org/drawingml/2006/chartDrawing">
    <cdr:from>
      <cdr:x>0.01202</cdr:x>
      <cdr:y>0.02869</cdr:y>
    </cdr:from>
    <cdr:ext cx="6227764" cy="213708"/>
    <cdr:sp macro="" textlink="">
      <cdr:nvSpPr>
        <cdr:cNvPr id="2" name="Textfeld 1"/>
        <cdr:cNvSpPr txBox="1"/>
      </cdr:nvSpPr>
      <cdr:spPr>
        <a:xfrm xmlns:a="http://schemas.openxmlformats.org/drawingml/2006/main">
          <a:off x="85725" y="109957"/>
          <a:ext cx="6227764" cy="213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overflow" horzOverflow="overflow" wrap="square" lIns="0" tIns="0" rIns="0" bIns="36000" rtlCol="0" anchor="t" anchorCtr="0">
          <a:spAutoFit/>
        </a:bodyPr>
        <a:lstStyle xmlns:a="http://schemas.openxmlformats.org/drawingml/2006/main"/>
        <a:p xmlns:a="http://schemas.openxmlformats.org/drawingml/2006/main">
          <a:r>
            <a:rPr lang="de-DE" sz="1100">
              <a:latin typeface="+mj-lt"/>
            </a:rPr>
            <a:t>Arbeitssuchende</a:t>
          </a:r>
          <a:r>
            <a:rPr lang="de-DE" sz="1100" baseline="0">
              <a:latin typeface="+mj-lt"/>
            </a:rPr>
            <a:t> und Arbeitslose nach Staatsangehörigkeit und Berufsabschluss </a:t>
          </a:r>
          <a:r>
            <a:rPr lang="de-DE" sz="1100" baseline="0">
              <a:latin typeface="+mn-lt"/>
            </a:rPr>
            <a:t>in %, </a:t>
          </a:r>
          <a:r>
            <a:rPr lang="de-DE" sz="1100">
              <a:latin typeface="+mn-lt"/>
            </a:rPr>
            <a:t>Juni 2022</a:t>
          </a:r>
        </a:p>
      </cdr:txBody>
    </cdr:sp>
  </cdr:absSizeAnchor>
  <cdr:absSizeAnchor xmlns:cdr="http://schemas.openxmlformats.org/drawingml/2006/chartDrawing">
    <cdr:from>
      <cdr:x>0</cdr:x>
      <cdr:y>0.09782</cdr:y>
    </cdr:from>
    <cdr:ext cx="7129463" cy="0"/>
    <cdr:cxnSp macro="">
      <cdr:nvCxnSpPr>
        <cdr:cNvPr id="3" name="Gerade Verbindung 2">
          <a:extLst xmlns:a="http://schemas.openxmlformats.org/drawingml/2006/main">
            <a:ext uri="{FF2B5EF4-FFF2-40B4-BE49-F238E27FC236}">
              <a16:creationId xmlns:a16="http://schemas.microsoft.com/office/drawing/2014/main" id="{C527A58F-8ECA-8646-B907-0403EFBF36F7}"/>
            </a:ext>
          </a:extLst>
        </cdr:cNvPr>
        <cdr:cNvCxnSpPr/>
      </cdr:nvCxnSpPr>
      <cdr:spPr>
        <a:xfrm xmlns:a="http://schemas.openxmlformats.org/drawingml/2006/main">
          <a:off x="0" y="374946"/>
          <a:ext cx="7464497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  <cdr:absSizeAnchor xmlns:cdr="http://schemas.openxmlformats.org/drawingml/2006/chartDrawing">
    <cdr:from>
      <cdr:x>0.00534</cdr:x>
      <cdr:y>0.9551</cdr:y>
    </cdr:from>
    <cdr:ext cx="3644105" cy="128946"/>
    <cdr:sp macro="" textlink="">
      <cdr:nvSpPr>
        <cdr:cNvPr id="7" name="Textfeld 1"/>
        <cdr:cNvSpPr txBox="1"/>
      </cdr:nvSpPr>
      <cdr:spPr>
        <a:xfrm xmlns:a="http://schemas.openxmlformats.org/drawingml/2006/main">
          <a:off x="38100" y="3660910"/>
          <a:ext cx="3644105" cy="12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/>
            <a:t>Quelle: </a:t>
          </a:r>
          <a:r>
            <a:rPr lang="de-DE" sz="800">
              <a:effectLst/>
              <a:latin typeface="+mn-lt"/>
              <a:ea typeface="+mn-ea"/>
              <a:cs typeface="+mn-cs"/>
            </a:rPr>
            <a:t>Statistik der Bundesagentur für Arbeit (2022)</a:t>
          </a:r>
          <a:endParaRPr lang="de-DE" sz="800"/>
        </a:p>
      </cdr:txBody>
    </cdr:sp>
  </cdr:absSizeAnchor>
  <cdr:absSizeAnchor xmlns:cdr="http://schemas.openxmlformats.org/drawingml/2006/chartDrawing">
    <cdr:from>
      <cdr:x>0.86426</cdr:x>
      <cdr:y>0.96548</cdr:y>
    </cdr:from>
    <cdr:ext cx="845344" cy="128946"/>
    <cdr:sp macro="" textlink="">
      <cdr:nvSpPr>
        <cdr:cNvPr id="8" name="Textfeld 2"/>
        <cdr:cNvSpPr txBox="1"/>
      </cdr:nvSpPr>
      <cdr:spPr>
        <a:xfrm xmlns:a="http://schemas.openxmlformats.org/drawingml/2006/main">
          <a:off x="5783034" y="3606434"/>
          <a:ext cx="845344" cy="12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overflow" horzOverflow="overflow" wrap="square" lIns="0" tIns="0" rIns="0" bIns="0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800"/>
            <a:t>© ifo Institut </a:t>
          </a:r>
        </a:p>
      </cdr:txBody>
    </cdr:sp>
  </cdr:abs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vo" charset="0"/>
              </a:defRPr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vo" charset="0"/>
              </a:defRPr>
            </a:lvl1pPr>
          </a:lstStyle>
          <a:p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vo" charset="0"/>
              </a:defRPr>
            </a:lvl1pPr>
          </a:lstStyle>
          <a:p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vo" charset="0"/>
              </a:defRPr>
            </a:lvl1pPr>
          </a:lstStyle>
          <a:p>
            <a:fld id="{D9864DAB-5E15-5D4F-ACB9-B885C5B1112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92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2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11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7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12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600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13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62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14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35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3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00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4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34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5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06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6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67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7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59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8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207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9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70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B25A-9A36-0749-BD94-E6A2DF3A222E}" type="slidenum">
              <a:rPr lang="de-DE"/>
              <a:pPr/>
              <a:t>10</a:t>
            </a:fld>
            <a:endParaRPr lang="de-DE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95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1EA80A-1FEC-E74B-9E4B-A8178864ECD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91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2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4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80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825" y="1643063"/>
            <a:ext cx="44577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643063"/>
            <a:ext cx="4459288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779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545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363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465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592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46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E877C6-33BE-C144-B885-BD4D15D5E1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95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1300" y="8351838"/>
            <a:ext cx="461963" cy="14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25663" y="8351838"/>
            <a:ext cx="463550" cy="14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7B6632-52D9-2344-8138-EE5B1DF4970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6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C0173F-F005-414B-BB27-10C868A12F5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092173-5AEB-794E-85E2-88C343A713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32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1813C7-E6BC-5147-ABE7-EF26FDB69AB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86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548CAE-EC01-5A49-8FF6-15196DF8271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98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626883-B911-7847-915D-B4CB9002511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67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511300"/>
            <a:ext cx="3814763" cy="944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503238" y="8113713"/>
            <a:ext cx="2346325" cy="38893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500438" y="8113713"/>
            <a:ext cx="3194050" cy="38893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7056438" y="7961313"/>
            <a:ext cx="2346325" cy="388937"/>
          </a:xfrm>
        </p:spPr>
        <p:txBody>
          <a:bodyPr/>
          <a:lstStyle>
            <a:lvl1pPr>
              <a:defRPr/>
            </a:lvl1pPr>
          </a:lstStyle>
          <a:p>
            <a:fld id="{598496F7-DB28-D145-B8F1-7A7C675675B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80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9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" y="0"/>
            <a:ext cx="10080873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987550"/>
            <a:ext cx="4533900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0" y="8351838"/>
            <a:ext cx="107791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50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2952750" y="8113713"/>
            <a:ext cx="23463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  <a:defRPr sz="200">
                <a:solidFill>
                  <a:srgbClr val="000000"/>
                </a:solidFill>
                <a:latin typeface="Arvo" charset="0"/>
              </a:defRPr>
            </a:lvl1pPr>
          </a:lstStyle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652963" y="8113713"/>
            <a:ext cx="31940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200">
                <a:solidFill>
                  <a:srgbClr val="000000"/>
                </a:solidFill>
                <a:latin typeface="Arvo" charset="0"/>
              </a:defRPr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83638" y="8001000"/>
            <a:ext cx="1293812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1000"/>
              </a:lnSpc>
              <a:tabLst>
                <a:tab pos="723900" algn="l"/>
              </a:tabLst>
              <a:defRPr sz="200">
                <a:solidFill>
                  <a:srgbClr val="000000"/>
                </a:solidFill>
                <a:latin typeface="Arvo" charset="0"/>
              </a:defRPr>
            </a:lvl1pPr>
          </a:lstStyle>
          <a:p>
            <a:fld id="{68D5C698-A11F-6944-A7FA-E3364357073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735263" y="2052638"/>
            <a:ext cx="4608512" cy="1587"/>
          </a:xfrm>
          <a:prstGeom prst="line">
            <a:avLst/>
          </a:prstGeom>
          <a:noFill/>
          <a:ln w="3600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735263" y="3600450"/>
            <a:ext cx="4608512" cy="1588"/>
          </a:xfrm>
          <a:prstGeom prst="line">
            <a:avLst/>
          </a:prstGeom>
          <a:noFill/>
          <a:ln w="3600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127500"/>
            <a:ext cx="2087562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Bild 1" descr="logo_frei_4c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40" y="4347443"/>
            <a:ext cx="1871961" cy="11397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0" r:id="rId5"/>
    <p:sldLayoutId id="2147483681" r:id="rId6"/>
    <p:sldLayoutId id="2147483682" r:id="rId7"/>
    <p:sldLayoutId id="2147483683" r:id="rId8"/>
    <p:sldLayoutId id="2147483697" r:id="rId9"/>
  </p:sldLayoutIdLst>
  <p:txStyles>
    <p:titleStyle>
      <a:lvl1pPr algn="l" defTabSz="449263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vo Gruen" charset="0"/>
          <a:ea typeface="ＭＳ Ｐゴシック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vo Gruen" charset="0"/>
          <a:ea typeface="ＭＳ Ｐゴシック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vo Gruen" charset="0"/>
          <a:ea typeface="ＭＳ Ｐゴシック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vo Gruen" charset="0"/>
          <a:ea typeface="ＭＳ Ｐゴシック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vo Gruen" charset="0"/>
          <a:ea typeface="ＭＳ Ｐゴシック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vo Gruen" charset="0"/>
          <a:ea typeface="ＭＳ Ｐゴシック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vo Gruen" charset="0"/>
          <a:ea typeface="ＭＳ Ｐゴシック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vo Gruen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46962B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46962B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46962B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6962B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6962B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6962B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6962B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6962B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2213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4463" y="144463"/>
            <a:ext cx="9791700" cy="5400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39750"/>
            <a:ext cx="90709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steht</a:t>
            </a:r>
            <a:r>
              <a:rPr lang="en-GB" dirty="0"/>
              <a:t> die </a:t>
            </a:r>
            <a:r>
              <a:rPr lang="en-GB" dirty="0" err="1"/>
              <a:t>Überschrift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43063"/>
            <a:ext cx="9069388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655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225425" y="185738"/>
            <a:ext cx="3194050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900">
                <a:solidFill>
                  <a:srgbClr val="46962B"/>
                </a:solidFill>
                <a:latin typeface="Arvo Gruen" charset="0"/>
              </a:defRPr>
            </a:lvl1pPr>
          </a:lstStyle>
          <a:p>
            <a:endParaRPr lang="de-DE" dirty="0"/>
          </a:p>
        </p:txBody>
      </p:sp>
      <p:sp>
        <p:nvSpPr>
          <p:cNvPr id="1032" name="Freeform 8"/>
          <p:cNvSpPr>
            <a:spLocks noChangeArrowheads="1"/>
          </p:cNvSpPr>
          <p:nvPr/>
        </p:nvSpPr>
        <p:spPr bwMode="auto">
          <a:xfrm>
            <a:off x="9467850" y="5111750"/>
            <a:ext cx="387350" cy="392113"/>
          </a:xfrm>
          <a:custGeom>
            <a:avLst/>
            <a:gdLst>
              <a:gd name="T0" fmla="*/ 877 w 1077"/>
              <a:gd name="T1" fmla="*/ 399 h 1087"/>
              <a:gd name="T2" fmla="*/ 979 w 1077"/>
              <a:gd name="T3" fmla="*/ 263 h 1087"/>
              <a:gd name="T4" fmla="*/ 852 w 1077"/>
              <a:gd name="T5" fmla="*/ 269 h 1087"/>
              <a:gd name="T6" fmla="*/ 877 w 1077"/>
              <a:gd name="T7" fmla="*/ 89 h 1087"/>
              <a:gd name="T8" fmla="*/ 784 w 1077"/>
              <a:gd name="T9" fmla="*/ 148 h 1087"/>
              <a:gd name="T10" fmla="*/ 656 w 1077"/>
              <a:gd name="T11" fmla="*/ 42 h 1087"/>
              <a:gd name="T12" fmla="*/ 624 w 1077"/>
              <a:gd name="T13" fmla="*/ 16 h 1087"/>
              <a:gd name="T14" fmla="*/ 392 w 1077"/>
              <a:gd name="T15" fmla="*/ 1 h 1087"/>
              <a:gd name="T16" fmla="*/ 322 w 1077"/>
              <a:gd name="T17" fmla="*/ 36 h 1087"/>
              <a:gd name="T18" fmla="*/ 155 w 1077"/>
              <a:gd name="T19" fmla="*/ 141 h 1087"/>
              <a:gd name="T20" fmla="*/ 105 w 1077"/>
              <a:gd name="T21" fmla="*/ 291 h 1087"/>
              <a:gd name="T22" fmla="*/ 47 w 1077"/>
              <a:gd name="T23" fmla="*/ 374 h 1087"/>
              <a:gd name="T24" fmla="*/ 104 w 1077"/>
              <a:gd name="T25" fmla="*/ 514 h 1087"/>
              <a:gd name="T26" fmla="*/ 69 w 1077"/>
              <a:gd name="T27" fmla="*/ 611 h 1087"/>
              <a:gd name="T28" fmla="*/ 34 w 1077"/>
              <a:gd name="T29" fmla="*/ 647 h 1087"/>
              <a:gd name="T30" fmla="*/ 144 w 1077"/>
              <a:gd name="T31" fmla="*/ 811 h 1087"/>
              <a:gd name="T32" fmla="*/ 270 w 1077"/>
              <a:gd name="T33" fmla="*/ 799 h 1087"/>
              <a:gd name="T34" fmla="*/ 272 w 1077"/>
              <a:gd name="T35" fmla="*/ 964 h 1087"/>
              <a:gd name="T36" fmla="*/ 359 w 1077"/>
              <a:gd name="T37" fmla="*/ 1022 h 1087"/>
              <a:gd name="T38" fmla="*/ 458 w 1077"/>
              <a:gd name="T39" fmla="*/ 903 h 1087"/>
              <a:gd name="T40" fmla="*/ 526 w 1077"/>
              <a:gd name="T41" fmla="*/ 1061 h 1087"/>
              <a:gd name="T42" fmla="*/ 670 w 1077"/>
              <a:gd name="T43" fmla="*/ 1039 h 1087"/>
              <a:gd name="T44" fmla="*/ 690 w 1077"/>
              <a:gd name="T45" fmla="*/ 817 h 1087"/>
              <a:gd name="T46" fmla="*/ 791 w 1077"/>
              <a:gd name="T47" fmla="*/ 756 h 1087"/>
              <a:gd name="T48" fmla="*/ 1006 w 1077"/>
              <a:gd name="T49" fmla="*/ 794 h 1087"/>
              <a:gd name="T50" fmla="*/ 1055 w 1077"/>
              <a:gd name="T51" fmla="*/ 623 h 1087"/>
              <a:gd name="T52" fmla="*/ 1012 w 1077"/>
              <a:gd name="T53" fmla="*/ 539 h 1087"/>
              <a:gd name="T54" fmla="*/ 769 w 1077"/>
              <a:gd name="T55" fmla="*/ 473 h 1087"/>
              <a:gd name="T56" fmla="*/ 785 w 1077"/>
              <a:gd name="T57" fmla="*/ 540 h 1087"/>
              <a:gd name="T58" fmla="*/ 734 w 1077"/>
              <a:gd name="T59" fmla="*/ 605 h 1087"/>
              <a:gd name="T60" fmla="*/ 727 w 1077"/>
              <a:gd name="T61" fmla="*/ 624 h 1087"/>
              <a:gd name="T62" fmla="*/ 693 w 1077"/>
              <a:gd name="T63" fmla="*/ 653 h 1087"/>
              <a:gd name="T64" fmla="*/ 718 w 1077"/>
              <a:gd name="T65" fmla="*/ 744 h 1087"/>
              <a:gd name="T66" fmla="*/ 652 w 1077"/>
              <a:gd name="T67" fmla="*/ 706 h 1087"/>
              <a:gd name="T68" fmla="*/ 591 w 1077"/>
              <a:gd name="T69" fmla="*/ 792 h 1087"/>
              <a:gd name="T70" fmla="*/ 554 w 1077"/>
              <a:gd name="T71" fmla="*/ 776 h 1087"/>
              <a:gd name="T72" fmla="*/ 448 w 1077"/>
              <a:gd name="T73" fmla="*/ 723 h 1087"/>
              <a:gd name="T74" fmla="*/ 410 w 1077"/>
              <a:gd name="T75" fmla="*/ 697 h 1087"/>
              <a:gd name="T76" fmla="*/ 362 w 1077"/>
              <a:gd name="T77" fmla="*/ 664 h 1087"/>
              <a:gd name="T78" fmla="*/ 338 w 1077"/>
              <a:gd name="T79" fmla="*/ 647 h 1087"/>
              <a:gd name="T80" fmla="*/ 260 w 1077"/>
              <a:gd name="T81" fmla="*/ 675 h 1087"/>
              <a:gd name="T82" fmla="*/ 318 w 1077"/>
              <a:gd name="T83" fmla="*/ 598 h 1087"/>
              <a:gd name="T84" fmla="*/ 307 w 1077"/>
              <a:gd name="T85" fmla="*/ 579 h 1087"/>
              <a:gd name="T86" fmla="*/ 231 w 1077"/>
              <a:gd name="T87" fmla="*/ 497 h 1087"/>
              <a:gd name="T88" fmla="*/ 264 w 1077"/>
              <a:gd name="T89" fmla="*/ 432 h 1087"/>
              <a:gd name="T90" fmla="*/ 339 w 1077"/>
              <a:gd name="T91" fmla="*/ 425 h 1087"/>
              <a:gd name="T92" fmla="*/ 374 w 1077"/>
              <a:gd name="T93" fmla="*/ 359 h 1087"/>
              <a:gd name="T94" fmla="*/ 468 w 1077"/>
              <a:gd name="T95" fmla="*/ 316 h 1087"/>
              <a:gd name="T96" fmla="*/ 507 w 1077"/>
              <a:gd name="T97" fmla="*/ 259 h 1087"/>
              <a:gd name="T98" fmla="*/ 582 w 1077"/>
              <a:gd name="T99" fmla="*/ 313 h 1087"/>
              <a:gd name="T100" fmla="*/ 642 w 1077"/>
              <a:gd name="T101" fmla="*/ 328 h 1087"/>
              <a:gd name="T102" fmla="*/ 657 w 1077"/>
              <a:gd name="T103" fmla="*/ 362 h 1087"/>
              <a:gd name="T104" fmla="*/ 725 w 1077"/>
              <a:gd name="T105" fmla="*/ 351 h 1087"/>
              <a:gd name="T106" fmla="*/ 750 w 1077"/>
              <a:gd name="T107" fmla="*/ 392 h 1087"/>
              <a:gd name="T108" fmla="*/ 793 w 1077"/>
              <a:gd name="T109" fmla="*/ 415 h 1087"/>
              <a:gd name="T110" fmla="*/ 769 w 1077"/>
              <a:gd name="T111" fmla="*/ 473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7" h="1087">
                <a:moveTo>
                  <a:pt x="1075" y="474"/>
                </a:moveTo>
                <a:cubicBezTo>
                  <a:pt x="1075" y="472"/>
                  <a:pt x="1068" y="469"/>
                  <a:pt x="1063" y="465"/>
                </a:cubicBezTo>
                <a:cubicBezTo>
                  <a:pt x="1047" y="452"/>
                  <a:pt x="990" y="395"/>
                  <a:pt x="877" y="399"/>
                </a:cubicBezTo>
                <a:cubicBezTo>
                  <a:pt x="863" y="400"/>
                  <a:pt x="850" y="401"/>
                  <a:pt x="838" y="403"/>
                </a:cubicBezTo>
                <a:cubicBezTo>
                  <a:pt x="862" y="395"/>
                  <a:pt x="874" y="390"/>
                  <a:pt x="882" y="388"/>
                </a:cubicBezTo>
                <a:cubicBezTo>
                  <a:pt x="890" y="384"/>
                  <a:pt x="948" y="364"/>
                  <a:pt x="979" y="263"/>
                </a:cubicBezTo>
                <a:cubicBezTo>
                  <a:pt x="981" y="255"/>
                  <a:pt x="989" y="234"/>
                  <a:pt x="987" y="232"/>
                </a:cubicBezTo>
                <a:cubicBezTo>
                  <a:pt x="985" y="230"/>
                  <a:pt x="965" y="234"/>
                  <a:pt x="946" y="246"/>
                </a:cubicBezTo>
                <a:cubicBezTo>
                  <a:pt x="926" y="258"/>
                  <a:pt x="860" y="268"/>
                  <a:pt x="852" y="269"/>
                </a:cubicBezTo>
                <a:cubicBezTo>
                  <a:pt x="848" y="270"/>
                  <a:pt x="828" y="267"/>
                  <a:pt x="800" y="282"/>
                </a:cubicBezTo>
                <a:cubicBezTo>
                  <a:pt x="832" y="249"/>
                  <a:pt x="867" y="201"/>
                  <a:pt x="876" y="134"/>
                </a:cubicBezTo>
                <a:cubicBezTo>
                  <a:pt x="880" y="102"/>
                  <a:pt x="879" y="89"/>
                  <a:pt x="877" y="89"/>
                </a:cubicBezTo>
                <a:cubicBezTo>
                  <a:pt x="875" y="90"/>
                  <a:pt x="874" y="90"/>
                  <a:pt x="872" y="90"/>
                </a:cubicBezTo>
                <a:cubicBezTo>
                  <a:pt x="865" y="92"/>
                  <a:pt x="857" y="99"/>
                  <a:pt x="833" y="115"/>
                </a:cubicBezTo>
                <a:cubicBezTo>
                  <a:pt x="809" y="131"/>
                  <a:pt x="784" y="148"/>
                  <a:pt x="784" y="148"/>
                </a:cubicBezTo>
                <a:cubicBezTo>
                  <a:pt x="784" y="148"/>
                  <a:pt x="792" y="61"/>
                  <a:pt x="790" y="59"/>
                </a:cubicBezTo>
                <a:cubicBezTo>
                  <a:pt x="787" y="57"/>
                  <a:pt x="738" y="58"/>
                  <a:pt x="662" y="142"/>
                </a:cubicBezTo>
                <a:cubicBezTo>
                  <a:pt x="662" y="142"/>
                  <a:pt x="670" y="70"/>
                  <a:pt x="656" y="42"/>
                </a:cubicBezTo>
                <a:cubicBezTo>
                  <a:pt x="656" y="42"/>
                  <a:pt x="652" y="23"/>
                  <a:pt x="649" y="12"/>
                </a:cubicBezTo>
                <a:cubicBezTo>
                  <a:pt x="647" y="7"/>
                  <a:pt x="643" y="2"/>
                  <a:pt x="643" y="2"/>
                </a:cubicBezTo>
                <a:cubicBezTo>
                  <a:pt x="642" y="3"/>
                  <a:pt x="635" y="4"/>
                  <a:pt x="624" y="16"/>
                </a:cubicBezTo>
                <a:cubicBezTo>
                  <a:pt x="608" y="35"/>
                  <a:pt x="530" y="59"/>
                  <a:pt x="517" y="160"/>
                </a:cubicBezTo>
                <a:cubicBezTo>
                  <a:pt x="507" y="119"/>
                  <a:pt x="486" y="65"/>
                  <a:pt x="435" y="37"/>
                </a:cubicBezTo>
                <a:cubicBezTo>
                  <a:pt x="406" y="9"/>
                  <a:pt x="393" y="0"/>
                  <a:pt x="392" y="1"/>
                </a:cubicBezTo>
                <a:cubicBezTo>
                  <a:pt x="390" y="2"/>
                  <a:pt x="391" y="14"/>
                  <a:pt x="387" y="43"/>
                </a:cubicBezTo>
                <a:cubicBezTo>
                  <a:pt x="382" y="74"/>
                  <a:pt x="377" y="84"/>
                  <a:pt x="377" y="84"/>
                </a:cubicBezTo>
                <a:cubicBezTo>
                  <a:pt x="377" y="84"/>
                  <a:pt x="324" y="37"/>
                  <a:pt x="322" y="36"/>
                </a:cubicBezTo>
                <a:cubicBezTo>
                  <a:pt x="320" y="33"/>
                  <a:pt x="287" y="137"/>
                  <a:pt x="297" y="189"/>
                </a:cubicBezTo>
                <a:cubicBezTo>
                  <a:pt x="297" y="189"/>
                  <a:pt x="280" y="175"/>
                  <a:pt x="249" y="160"/>
                </a:cubicBezTo>
                <a:cubicBezTo>
                  <a:pt x="214" y="142"/>
                  <a:pt x="155" y="138"/>
                  <a:pt x="155" y="141"/>
                </a:cubicBezTo>
                <a:cubicBezTo>
                  <a:pt x="156" y="146"/>
                  <a:pt x="205" y="242"/>
                  <a:pt x="226" y="275"/>
                </a:cubicBezTo>
                <a:cubicBezTo>
                  <a:pt x="226" y="275"/>
                  <a:pt x="94" y="253"/>
                  <a:pt x="96" y="261"/>
                </a:cubicBezTo>
                <a:cubicBezTo>
                  <a:pt x="97" y="264"/>
                  <a:pt x="100" y="269"/>
                  <a:pt x="105" y="291"/>
                </a:cubicBezTo>
                <a:cubicBezTo>
                  <a:pt x="105" y="291"/>
                  <a:pt x="53" y="290"/>
                  <a:pt x="54" y="294"/>
                </a:cubicBezTo>
                <a:cubicBezTo>
                  <a:pt x="55" y="299"/>
                  <a:pt x="93" y="363"/>
                  <a:pt x="96" y="366"/>
                </a:cubicBezTo>
                <a:cubicBezTo>
                  <a:pt x="96" y="366"/>
                  <a:pt x="56" y="374"/>
                  <a:pt x="47" y="374"/>
                </a:cubicBezTo>
                <a:cubicBezTo>
                  <a:pt x="42" y="375"/>
                  <a:pt x="74" y="465"/>
                  <a:pt x="163" y="487"/>
                </a:cubicBezTo>
                <a:cubicBezTo>
                  <a:pt x="177" y="490"/>
                  <a:pt x="190" y="493"/>
                  <a:pt x="202" y="495"/>
                </a:cubicBezTo>
                <a:cubicBezTo>
                  <a:pt x="173" y="494"/>
                  <a:pt x="141" y="500"/>
                  <a:pt x="104" y="514"/>
                </a:cubicBezTo>
                <a:cubicBezTo>
                  <a:pt x="104" y="514"/>
                  <a:pt x="82" y="522"/>
                  <a:pt x="71" y="531"/>
                </a:cubicBezTo>
                <a:cubicBezTo>
                  <a:pt x="59" y="540"/>
                  <a:pt x="3" y="550"/>
                  <a:pt x="0" y="558"/>
                </a:cubicBezTo>
                <a:cubicBezTo>
                  <a:pt x="1" y="564"/>
                  <a:pt x="69" y="611"/>
                  <a:pt x="69" y="611"/>
                </a:cubicBezTo>
                <a:cubicBezTo>
                  <a:pt x="69" y="611"/>
                  <a:pt x="29" y="630"/>
                  <a:pt x="27" y="634"/>
                </a:cubicBezTo>
                <a:cubicBezTo>
                  <a:pt x="25" y="636"/>
                  <a:pt x="23" y="639"/>
                  <a:pt x="24" y="639"/>
                </a:cubicBezTo>
                <a:cubicBezTo>
                  <a:pt x="24" y="640"/>
                  <a:pt x="27" y="643"/>
                  <a:pt x="34" y="647"/>
                </a:cubicBezTo>
                <a:cubicBezTo>
                  <a:pt x="50" y="657"/>
                  <a:pt x="191" y="672"/>
                  <a:pt x="200" y="669"/>
                </a:cubicBezTo>
                <a:cubicBezTo>
                  <a:pt x="209" y="665"/>
                  <a:pt x="123" y="761"/>
                  <a:pt x="122" y="810"/>
                </a:cubicBezTo>
                <a:cubicBezTo>
                  <a:pt x="122" y="810"/>
                  <a:pt x="136" y="811"/>
                  <a:pt x="144" y="811"/>
                </a:cubicBezTo>
                <a:cubicBezTo>
                  <a:pt x="150" y="812"/>
                  <a:pt x="118" y="872"/>
                  <a:pt x="124" y="872"/>
                </a:cubicBezTo>
                <a:cubicBezTo>
                  <a:pt x="162" y="870"/>
                  <a:pt x="226" y="833"/>
                  <a:pt x="238" y="824"/>
                </a:cubicBezTo>
                <a:cubicBezTo>
                  <a:pt x="250" y="816"/>
                  <a:pt x="266" y="803"/>
                  <a:pt x="270" y="799"/>
                </a:cubicBezTo>
                <a:cubicBezTo>
                  <a:pt x="275" y="795"/>
                  <a:pt x="243" y="853"/>
                  <a:pt x="256" y="903"/>
                </a:cubicBezTo>
                <a:cubicBezTo>
                  <a:pt x="256" y="903"/>
                  <a:pt x="260" y="943"/>
                  <a:pt x="260" y="951"/>
                </a:cubicBezTo>
                <a:cubicBezTo>
                  <a:pt x="260" y="959"/>
                  <a:pt x="272" y="959"/>
                  <a:pt x="272" y="964"/>
                </a:cubicBezTo>
                <a:cubicBezTo>
                  <a:pt x="271" y="971"/>
                  <a:pt x="303" y="939"/>
                  <a:pt x="318" y="927"/>
                </a:cubicBezTo>
                <a:cubicBezTo>
                  <a:pt x="332" y="915"/>
                  <a:pt x="352" y="892"/>
                  <a:pt x="362" y="877"/>
                </a:cubicBezTo>
                <a:cubicBezTo>
                  <a:pt x="372" y="862"/>
                  <a:pt x="363" y="996"/>
                  <a:pt x="359" y="1022"/>
                </a:cubicBezTo>
                <a:cubicBezTo>
                  <a:pt x="358" y="1031"/>
                  <a:pt x="360" y="1032"/>
                  <a:pt x="361" y="1034"/>
                </a:cubicBezTo>
                <a:cubicBezTo>
                  <a:pt x="362" y="1035"/>
                  <a:pt x="375" y="1024"/>
                  <a:pt x="380" y="1021"/>
                </a:cubicBezTo>
                <a:cubicBezTo>
                  <a:pt x="386" y="1017"/>
                  <a:pt x="454" y="926"/>
                  <a:pt x="458" y="903"/>
                </a:cubicBezTo>
                <a:cubicBezTo>
                  <a:pt x="458" y="903"/>
                  <a:pt x="494" y="1061"/>
                  <a:pt x="506" y="1078"/>
                </a:cubicBezTo>
                <a:cubicBezTo>
                  <a:pt x="509" y="1082"/>
                  <a:pt x="511" y="1086"/>
                  <a:pt x="513" y="1083"/>
                </a:cubicBezTo>
                <a:cubicBezTo>
                  <a:pt x="517" y="1077"/>
                  <a:pt x="522" y="1063"/>
                  <a:pt x="526" y="1061"/>
                </a:cubicBezTo>
                <a:cubicBezTo>
                  <a:pt x="531" y="1060"/>
                  <a:pt x="546" y="1058"/>
                  <a:pt x="554" y="1035"/>
                </a:cubicBezTo>
                <a:cubicBezTo>
                  <a:pt x="562" y="1013"/>
                  <a:pt x="577" y="991"/>
                  <a:pt x="584" y="932"/>
                </a:cubicBezTo>
                <a:cubicBezTo>
                  <a:pt x="584" y="932"/>
                  <a:pt x="660" y="1030"/>
                  <a:pt x="670" y="1039"/>
                </a:cubicBezTo>
                <a:cubicBezTo>
                  <a:pt x="674" y="1043"/>
                  <a:pt x="695" y="1008"/>
                  <a:pt x="704" y="952"/>
                </a:cubicBezTo>
                <a:cubicBezTo>
                  <a:pt x="713" y="897"/>
                  <a:pt x="693" y="822"/>
                  <a:pt x="681" y="820"/>
                </a:cubicBezTo>
                <a:cubicBezTo>
                  <a:pt x="681" y="820"/>
                  <a:pt x="676" y="811"/>
                  <a:pt x="690" y="817"/>
                </a:cubicBezTo>
                <a:cubicBezTo>
                  <a:pt x="698" y="820"/>
                  <a:pt x="730" y="875"/>
                  <a:pt x="804" y="917"/>
                </a:cubicBezTo>
                <a:cubicBezTo>
                  <a:pt x="816" y="924"/>
                  <a:pt x="842" y="924"/>
                  <a:pt x="842" y="923"/>
                </a:cubicBezTo>
                <a:cubicBezTo>
                  <a:pt x="848" y="907"/>
                  <a:pt x="791" y="756"/>
                  <a:pt x="791" y="756"/>
                </a:cubicBezTo>
                <a:cubicBezTo>
                  <a:pt x="791" y="756"/>
                  <a:pt x="792" y="755"/>
                  <a:pt x="804" y="759"/>
                </a:cubicBezTo>
                <a:cubicBezTo>
                  <a:pt x="815" y="764"/>
                  <a:pt x="925" y="835"/>
                  <a:pt x="992" y="802"/>
                </a:cubicBezTo>
                <a:cubicBezTo>
                  <a:pt x="1006" y="795"/>
                  <a:pt x="1006" y="794"/>
                  <a:pt x="1006" y="794"/>
                </a:cubicBezTo>
                <a:cubicBezTo>
                  <a:pt x="1014" y="761"/>
                  <a:pt x="955" y="699"/>
                  <a:pt x="919" y="670"/>
                </a:cubicBezTo>
                <a:cubicBezTo>
                  <a:pt x="919" y="670"/>
                  <a:pt x="1014" y="667"/>
                  <a:pt x="1029" y="641"/>
                </a:cubicBezTo>
                <a:cubicBezTo>
                  <a:pt x="1029" y="641"/>
                  <a:pt x="1046" y="635"/>
                  <a:pt x="1055" y="623"/>
                </a:cubicBezTo>
                <a:cubicBezTo>
                  <a:pt x="1057" y="620"/>
                  <a:pt x="1045" y="599"/>
                  <a:pt x="1031" y="589"/>
                </a:cubicBezTo>
                <a:cubicBezTo>
                  <a:pt x="995" y="565"/>
                  <a:pt x="988" y="555"/>
                  <a:pt x="988" y="555"/>
                </a:cubicBezTo>
                <a:cubicBezTo>
                  <a:pt x="988" y="555"/>
                  <a:pt x="998" y="543"/>
                  <a:pt x="1012" y="539"/>
                </a:cubicBezTo>
                <a:cubicBezTo>
                  <a:pt x="1027" y="534"/>
                  <a:pt x="1073" y="505"/>
                  <a:pt x="1061" y="491"/>
                </a:cubicBezTo>
                <a:cubicBezTo>
                  <a:pt x="1061" y="491"/>
                  <a:pt x="1076" y="478"/>
                  <a:pt x="1075" y="474"/>
                </a:cubicBezTo>
                <a:close/>
                <a:moveTo>
                  <a:pt x="769" y="473"/>
                </a:moveTo>
                <a:cubicBezTo>
                  <a:pt x="754" y="475"/>
                  <a:pt x="716" y="476"/>
                  <a:pt x="751" y="506"/>
                </a:cubicBezTo>
                <a:cubicBezTo>
                  <a:pt x="751" y="506"/>
                  <a:pt x="757" y="506"/>
                  <a:pt x="740" y="516"/>
                </a:cubicBezTo>
                <a:cubicBezTo>
                  <a:pt x="723" y="526"/>
                  <a:pt x="778" y="532"/>
                  <a:pt x="785" y="540"/>
                </a:cubicBezTo>
                <a:cubicBezTo>
                  <a:pt x="791" y="547"/>
                  <a:pt x="730" y="539"/>
                  <a:pt x="731" y="557"/>
                </a:cubicBezTo>
                <a:cubicBezTo>
                  <a:pt x="732" y="576"/>
                  <a:pt x="721" y="564"/>
                  <a:pt x="761" y="608"/>
                </a:cubicBezTo>
                <a:cubicBezTo>
                  <a:pt x="761" y="608"/>
                  <a:pt x="737" y="602"/>
                  <a:pt x="734" y="605"/>
                </a:cubicBezTo>
                <a:cubicBezTo>
                  <a:pt x="731" y="609"/>
                  <a:pt x="788" y="656"/>
                  <a:pt x="787" y="669"/>
                </a:cubicBezTo>
                <a:cubicBezTo>
                  <a:pt x="787" y="669"/>
                  <a:pt x="776" y="677"/>
                  <a:pt x="771" y="670"/>
                </a:cubicBezTo>
                <a:cubicBezTo>
                  <a:pt x="766" y="663"/>
                  <a:pt x="732" y="625"/>
                  <a:pt x="727" y="624"/>
                </a:cubicBezTo>
                <a:cubicBezTo>
                  <a:pt x="722" y="623"/>
                  <a:pt x="714" y="625"/>
                  <a:pt x="711" y="633"/>
                </a:cubicBezTo>
                <a:cubicBezTo>
                  <a:pt x="711" y="633"/>
                  <a:pt x="726" y="667"/>
                  <a:pt x="721" y="668"/>
                </a:cubicBezTo>
                <a:cubicBezTo>
                  <a:pt x="716" y="669"/>
                  <a:pt x="693" y="653"/>
                  <a:pt x="693" y="653"/>
                </a:cubicBezTo>
                <a:cubicBezTo>
                  <a:pt x="693" y="653"/>
                  <a:pt x="678" y="660"/>
                  <a:pt x="683" y="673"/>
                </a:cubicBezTo>
                <a:cubicBezTo>
                  <a:pt x="688" y="687"/>
                  <a:pt x="729" y="734"/>
                  <a:pt x="727" y="737"/>
                </a:cubicBezTo>
                <a:cubicBezTo>
                  <a:pt x="727" y="737"/>
                  <a:pt x="723" y="745"/>
                  <a:pt x="718" y="744"/>
                </a:cubicBezTo>
                <a:cubicBezTo>
                  <a:pt x="713" y="744"/>
                  <a:pt x="684" y="692"/>
                  <a:pt x="677" y="690"/>
                </a:cubicBezTo>
                <a:cubicBezTo>
                  <a:pt x="670" y="688"/>
                  <a:pt x="685" y="739"/>
                  <a:pt x="685" y="739"/>
                </a:cubicBezTo>
                <a:cubicBezTo>
                  <a:pt x="685" y="739"/>
                  <a:pt x="659" y="711"/>
                  <a:pt x="652" y="706"/>
                </a:cubicBezTo>
                <a:cubicBezTo>
                  <a:pt x="645" y="700"/>
                  <a:pt x="644" y="712"/>
                  <a:pt x="644" y="712"/>
                </a:cubicBezTo>
                <a:lnTo>
                  <a:pt x="652" y="769"/>
                </a:lnTo>
                <a:cubicBezTo>
                  <a:pt x="652" y="769"/>
                  <a:pt x="571" y="649"/>
                  <a:pt x="591" y="792"/>
                </a:cubicBezTo>
                <a:cubicBezTo>
                  <a:pt x="591" y="792"/>
                  <a:pt x="589" y="801"/>
                  <a:pt x="586" y="800"/>
                </a:cubicBezTo>
                <a:cubicBezTo>
                  <a:pt x="583" y="800"/>
                  <a:pt x="566" y="753"/>
                  <a:pt x="568" y="740"/>
                </a:cubicBezTo>
                <a:cubicBezTo>
                  <a:pt x="570" y="727"/>
                  <a:pt x="554" y="776"/>
                  <a:pt x="554" y="776"/>
                </a:cubicBezTo>
                <a:cubicBezTo>
                  <a:pt x="554" y="776"/>
                  <a:pt x="529" y="675"/>
                  <a:pt x="476" y="778"/>
                </a:cubicBezTo>
                <a:cubicBezTo>
                  <a:pt x="476" y="778"/>
                  <a:pt x="473" y="739"/>
                  <a:pt x="465" y="733"/>
                </a:cubicBezTo>
                <a:cubicBezTo>
                  <a:pt x="456" y="726"/>
                  <a:pt x="450" y="722"/>
                  <a:pt x="448" y="723"/>
                </a:cubicBezTo>
                <a:cubicBezTo>
                  <a:pt x="446" y="725"/>
                  <a:pt x="427" y="742"/>
                  <a:pt x="420" y="744"/>
                </a:cubicBezTo>
                <a:cubicBezTo>
                  <a:pt x="413" y="746"/>
                  <a:pt x="426" y="721"/>
                  <a:pt x="415" y="714"/>
                </a:cubicBezTo>
                <a:cubicBezTo>
                  <a:pt x="415" y="714"/>
                  <a:pt x="416" y="707"/>
                  <a:pt x="410" y="697"/>
                </a:cubicBezTo>
                <a:cubicBezTo>
                  <a:pt x="403" y="687"/>
                  <a:pt x="397" y="690"/>
                  <a:pt x="361" y="729"/>
                </a:cubicBezTo>
                <a:cubicBezTo>
                  <a:pt x="361" y="729"/>
                  <a:pt x="376" y="692"/>
                  <a:pt x="376" y="680"/>
                </a:cubicBezTo>
                <a:cubicBezTo>
                  <a:pt x="376" y="667"/>
                  <a:pt x="362" y="664"/>
                  <a:pt x="362" y="664"/>
                </a:cubicBezTo>
                <a:cubicBezTo>
                  <a:pt x="362" y="664"/>
                  <a:pt x="336" y="684"/>
                  <a:pt x="328" y="682"/>
                </a:cubicBezTo>
                <a:cubicBezTo>
                  <a:pt x="320" y="679"/>
                  <a:pt x="341" y="655"/>
                  <a:pt x="341" y="648"/>
                </a:cubicBezTo>
                <a:cubicBezTo>
                  <a:pt x="341" y="646"/>
                  <a:pt x="338" y="647"/>
                  <a:pt x="338" y="647"/>
                </a:cubicBezTo>
                <a:cubicBezTo>
                  <a:pt x="338" y="647"/>
                  <a:pt x="335" y="644"/>
                  <a:pt x="308" y="660"/>
                </a:cubicBezTo>
                <a:lnTo>
                  <a:pt x="266" y="687"/>
                </a:lnTo>
                <a:cubicBezTo>
                  <a:pt x="262" y="685"/>
                  <a:pt x="258" y="685"/>
                  <a:pt x="260" y="675"/>
                </a:cubicBezTo>
                <a:cubicBezTo>
                  <a:pt x="260" y="672"/>
                  <a:pt x="340" y="635"/>
                  <a:pt x="336" y="631"/>
                </a:cubicBezTo>
                <a:cubicBezTo>
                  <a:pt x="332" y="627"/>
                  <a:pt x="306" y="620"/>
                  <a:pt x="306" y="620"/>
                </a:cubicBezTo>
                <a:cubicBezTo>
                  <a:pt x="306" y="620"/>
                  <a:pt x="323" y="600"/>
                  <a:pt x="318" y="598"/>
                </a:cubicBezTo>
                <a:cubicBezTo>
                  <a:pt x="313" y="596"/>
                  <a:pt x="276" y="593"/>
                  <a:pt x="276" y="593"/>
                </a:cubicBezTo>
                <a:cubicBezTo>
                  <a:pt x="276" y="593"/>
                  <a:pt x="270" y="583"/>
                  <a:pt x="271" y="585"/>
                </a:cubicBezTo>
                <a:cubicBezTo>
                  <a:pt x="272" y="587"/>
                  <a:pt x="307" y="579"/>
                  <a:pt x="307" y="579"/>
                </a:cubicBezTo>
                <a:lnTo>
                  <a:pt x="284" y="561"/>
                </a:lnTo>
                <a:cubicBezTo>
                  <a:pt x="284" y="561"/>
                  <a:pt x="342" y="551"/>
                  <a:pt x="291" y="520"/>
                </a:cubicBezTo>
                <a:cubicBezTo>
                  <a:pt x="272" y="509"/>
                  <a:pt x="252" y="501"/>
                  <a:pt x="231" y="497"/>
                </a:cubicBezTo>
                <a:cubicBezTo>
                  <a:pt x="285" y="500"/>
                  <a:pt x="321" y="486"/>
                  <a:pt x="315" y="466"/>
                </a:cubicBezTo>
                <a:cubicBezTo>
                  <a:pt x="315" y="466"/>
                  <a:pt x="313" y="459"/>
                  <a:pt x="259" y="439"/>
                </a:cubicBezTo>
                <a:cubicBezTo>
                  <a:pt x="259" y="439"/>
                  <a:pt x="261" y="433"/>
                  <a:pt x="264" y="432"/>
                </a:cubicBezTo>
                <a:cubicBezTo>
                  <a:pt x="268" y="431"/>
                  <a:pt x="324" y="451"/>
                  <a:pt x="320" y="448"/>
                </a:cubicBezTo>
                <a:cubicBezTo>
                  <a:pt x="316" y="445"/>
                  <a:pt x="296" y="422"/>
                  <a:pt x="299" y="422"/>
                </a:cubicBezTo>
                <a:cubicBezTo>
                  <a:pt x="303" y="422"/>
                  <a:pt x="330" y="433"/>
                  <a:pt x="339" y="425"/>
                </a:cubicBezTo>
                <a:cubicBezTo>
                  <a:pt x="347" y="417"/>
                  <a:pt x="352" y="403"/>
                  <a:pt x="358" y="400"/>
                </a:cubicBezTo>
                <a:cubicBezTo>
                  <a:pt x="363" y="396"/>
                  <a:pt x="343" y="378"/>
                  <a:pt x="370" y="386"/>
                </a:cubicBezTo>
                <a:cubicBezTo>
                  <a:pt x="370" y="386"/>
                  <a:pt x="388" y="376"/>
                  <a:pt x="374" y="359"/>
                </a:cubicBezTo>
                <a:cubicBezTo>
                  <a:pt x="359" y="343"/>
                  <a:pt x="314" y="289"/>
                  <a:pt x="388" y="354"/>
                </a:cubicBezTo>
                <a:cubicBezTo>
                  <a:pt x="406" y="369"/>
                  <a:pt x="450" y="322"/>
                  <a:pt x="446" y="296"/>
                </a:cubicBezTo>
                <a:cubicBezTo>
                  <a:pt x="446" y="296"/>
                  <a:pt x="464" y="314"/>
                  <a:pt x="468" y="316"/>
                </a:cubicBezTo>
                <a:cubicBezTo>
                  <a:pt x="472" y="318"/>
                  <a:pt x="496" y="321"/>
                  <a:pt x="502" y="312"/>
                </a:cubicBezTo>
                <a:cubicBezTo>
                  <a:pt x="505" y="308"/>
                  <a:pt x="493" y="272"/>
                  <a:pt x="501" y="256"/>
                </a:cubicBezTo>
                <a:cubicBezTo>
                  <a:pt x="501" y="256"/>
                  <a:pt x="504" y="255"/>
                  <a:pt x="507" y="259"/>
                </a:cubicBezTo>
                <a:cubicBezTo>
                  <a:pt x="510" y="262"/>
                  <a:pt x="510" y="300"/>
                  <a:pt x="523" y="308"/>
                </a:cubicBezTo>
                <a:cubicBezTo>
                  <a:pt x="523" y="308"/>
                  <a:pt x="539" y="299"/>
                  <a:pt x="541" y="292"/>
                </a:cubicBezTo>
                <a:cubicBezTo>
                  <a:pt x="544" y="286"/>
                  <a:pt x="537" y="333"/>
                  <a:pt x="582" y="313"/>
                </a:cubicBezTo>
                <a:cubicBezTo>
                  <a:pt x="582" y="313"/>
                  <a:pt x="604" y="293"/>
                  <a:pt x="611" y="293"/>
                </a:cubicBezTo>
                <a:cubicBezTo>
                  <a:pt x="617" y="292"/>
                  <a:pt x="606" y="316"/>
                  <a:pt x="612" y="324"/>
                </a:cubicBezTo>
                <a:cubicBezTo>
                  <a:pt x="617" y="333"/>
                  <a:pt x="636" y="339"/>
                  <a:pt x="642" y="328"/>
                </a:cubicBezTo>
                <a:cubicBezTo>
                  <a:pt x="648" y="317"/>
                  <a:pt x="676" y="296"/>
                  <a:pt x="678" y="297"/>
                </a:cubicBezTo>
                <a:cubicBezTo>
                  <a:pt x="680" y="298"/>
                  <a:pt x="664" y="342"/>
                  <a:pt x="662" y="346"/>
                </a:cubicBezTo>
                <a:cubicBezTo>
                  <a:pt x="659" y="353"/>
                  <a:pt x="657" y="362"/>
                  <a:pt x="657" y="362"/>
                </a:cubicBezTo>
                <a:cubicBezTo>
                  <a:pt x="657" y="362"/>
                  <a:pt x="659" y="374"/>
                  <a:pt x="675" y="378"/>
                </a:cubicBezTo>
                <a:cubicBezTo>
                  <a:pt x="675" y="378"/>
                  <a:pt x="704" y="361"/>
                  <a:pt x="734" y="339"/>
                </a:cubicBezTo>
                <a:cubicBezTo>
                  <a:pt x="731" y="342"/>
                  <a:pt x="728" y="346"/>
                  <a:pt x="725" y="351"/>
                </a:cubicBezTo>
                <a:cubicBezTo>
                  <a:pt x="725" y="351"/>
                  <a:pt x="685" y="391"/>
                  <a:pt x="685" y="397"/>
                </a:cubicBezTo>
                <a:cubicBezTo>
                  <a:pt x="685" y="403"/>
                  <a:pt x="699" y="416"/>
                  <a:pt x="710" y="408"/>
                </a:cubicBezTo>
                <a:cubicBezTo>
                  <a:pt x="721" y="401"/>
                  <a:pt x="747" y="390"/>
                  <a:pt x="750" y="392"/>
                </a:cubicBezTo>
                <a:cubicBezTo>
                  <a:pt x="752" y="394"/>
                  <a:pt x="756" y="399"/>
                  <a:pt x="751" y="402"/>
                </a:cubicBezTo>
                <a:cubicBezTo>
                  <a:pt x="745" y="406"/>
                  <a:pt x="714" y="422"/>
                  <a:pt x="714" y="422"/>
                </a:cubicBezTo>
                <a:cubicBezTo>
                  <a:pt x="714" y="422"/>
                  <a:pt x="750" y="424"/>
                  <a:pt x="793" y="415"/>
                </a:cubicBezTo>
                <a:cubicBezTo>
                  <a:pt x="746" y="434"/>
                  <a:pt x="730" y="463"/>
                  <a:pt x="730" y="466"/>
                </a:cubicBezTo>
                <a:cubicBezTo>
                  <a:pt x="732" y="475"/>
                  <a:pt x="804" y="456"/>
                  <a:pt x="806" y="461"/>
                </a:cubicBezTo>
                <a:cubicBezTo>
                  <a:pt x="817" y="485"/>
                  <a:pt x="783" y="470"/>
                  <a:pt x="769" y="473"/>
                </a:cubicBezTo>
                <a:close/>
              </a:path>
            </a:pathLst>
          </a:custGeom>
          <a:solidFill>
            <a:srgbClr val="FAC81A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6962B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6962B"/>
          </a:solidFill>
          <a:latin typeface="Arvo" charset="0"/>
          <a:ea typeface="ＭＳ Ｐゴシック" charset="0"/>
          <a:cs typeface="Arial Unicode MS" charset="0"/>
        </a:defRPr>
      </a:lvl2pPr>
      <a:lvl3pPr marL="11430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6962B"/>
          </a:solidFill>
          <a:latin typeface="Arvo" charset="0"/>
          <a:ea typeface="ＭＳ Ｐゴシック" charset="0"/>
          <a:cs typeface="Arial Unicode MS" charset="0"/>
        </a:defRPr>
      </a:lvl3pPr>
      <a:lvl4pPr marL="16002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6962B"/>
          </a:solidFill>
          <a:latin typeface="Arvo" charset="0"/>
          <a:ea typeface="ＭＳ Ｐゴシック" charset="0"/>
          <a:cs typeface="Arial Unicode MS" charset="0"/>
        </a:defRPr>
      </a:lvl4pPr>
      <a:lvl5pPr marL="20574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6962B"/>
          </a:solidFill>
          <a:latin typeface="Arvo" charset="0"/>
          <a:ea typeface="ＭＳ Ｐゴシック" charset="0"/>
          <a:cs typeface="Arial Unicode MS" charset="0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6962B"/>
          </a:solidFill>
          <a:latin typeface="Arvo" charset="0"/>
          <a:ea typeface="ＭＳ Ｐゴシック" charset="0"/>
          <a:cs typeface="Arial Unicode MS" charset="0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6962B"/>
          </a:solidFill>
          <a:latin typeface="Arvo" charset="0"/>
          <a:ea typeface="ＭＳ Ｐゴシック" charset="0"/>
          <a:cs typeface="Arial Unicode MS" charset="0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6962B"/>
          </a:solidFill>
          <a:latin typeface="Arvo" charset="0"/>
          <a:ea typeface="ＭＳ Ｐゴシック" charset="0"/>
          <a:cs typeface="Arial Unicode MS" charset="0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6962B"/>
          </a:solidFill>
          <a:latin typeface="Arvo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8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charset="0"/>
        <a:defRPr sz="2600">
          <a:solidFill>
            <a:srgbClr val="46962B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100">
          <a:solidFill>
            <a:srgbClr val="46962B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8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charset="0"/>
        <a:defRPr>
          <a:solidFill>
            <a:srgbClr val="46962B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8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charset="0"/>
        <a:defRPr sz="1500">
          <a:solidFill>
            <a:srgbClr val="46962B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charset="0"/>
        <a:defRPr sz="1500">
          <a:solidFill>
            <a:srgbClr val="46962B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charset="0"/>
        <a:defRPr sz="1500">
          <a:solidFill>
            <a:srgbClr val="46962B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charset="0"/>
        <a:defRPr sz="1500">
          <a:solidFill>
            <a:srgbClr val="46962B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charset="0"/>
        <a:defRPr sz="1500">
          <a:solidFill>
            <a:srgbClr val="46962B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charset="0"/>
        <a:defRPr sz="1500">
          <a:solidFill>
            <a:srgbClr val="46962B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248" y="459011"/>
            <a:ext cx="10297144" cy="4752528"/>
          </a:xfrm>
        </p:spPr>
        <p:txBody>
          <a:bodyPr/>
          <a:lstStyle/>
          <a:p>
            <a:r>
              <a:rPr lang="de-DE" sz="3600" dirty="0"/>
              <a:t>MENSCHEN MIT MIGRATIONSHINTERGRUND UND GEFLÜCHTETE IN BAYERN UND IHRE BEDEUTUNG FÜR DEN BAYERISCHEN ARBEITSMARKT</a:t>
            </a:r>
          </a:p>
        </p:txBody>
      </p:sp>
    </p:spTree>
    <p:extLst>
      <p:ext uri="{BB962C8B-B14F-4D97-AF65-F5344CB8AC3E}">
        <p14:creationId xmlns:p14="http://schemas.microsoft.com/office/powerpoint/2010/main" val="137596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072562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>
                <a:ea typeface="+mj-lt"/>
                <a:cs typeface="+mj-lt"/>
              </a:rPr>
              <a:t>Dreiviertel aller ausländischen Arbeitslosen haben keinen Berufsabschluss </a:t>
            </a:r>
            <a:br>
              <a:rPr lang="de-DE" dirty="0">
                <a:ea typeface="+mj-lt"/>
                <a:cs typeface="+mj-lt"/>
              </a:rPr>
            </a:b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B843E77-CAE4-408D-A465-3B223751F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709071"/>
              </p:ext>
            </p:extLst>
          </p:nvPr>
        </p:nvGraphicFramePr>
        <p:xfrm>
          <a:off x="3240112" y="1539131"/>
          <a:ext cx="6588329" cy="358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9D80BB68-33CB-B385-F296-B4AA4F151006}"/>
              </a:ext>
            </a:extLst>
          </p:cNvPr>
          <p:cNvSpPr txBox="1"/>
          <p:nvPr/>
        </p:nvSpPr>
        <p:spPr>
          <a:xfrm>
            <a:off x="219619" y="1539131"/>
            <a:ext cx="3164510" cy="4214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 88 Prozent der Staatsangehörigen der Asyl8-Staaten haben keinen Berufsabschluss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Potential von Ausländer*innen durch Berufsausbildung und Qualifikation in Beschäftigung zu kommen besonders hoch </a:t>
            </a: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endParaRPr lang="de-DE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894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072562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>
                <a:ea typeface="+mj-lt"/>
                <a:cs typeface="+mj-lt"/>
              </a:rPr>
              <a:t>10% der Schutzsuchenden, insgesamt 27.000,</a:t>
            </a:r>
            <a:br>
              <a:rPr lang="de-DE" dirty="0">
                <a:ea typeface="+mj-lt"/>
                <a:cs typeface="+mj-lt"/>
              </a:rPr>
            </a:br>
            <a:r>
              <a:rPr lang="de-DE" dirty="0">
                <a:ea typeface="+mj-lt"/>
                <a:cs typeface="+mj-lt"/>
              </a:rPr>
              <a:t>haben einen Duldungsstatus </a:t>
            </a: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DF415311-85D7-4A65-A1E7-51127E1BB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752833"/>
              </p:ext>
            </p:extLst>
          </p:nvPr>
        </p:nvGraphicFramePr>
        <p:xfrm>
          <a:off x="3312120" y="1323107"/>
          <a:ext cx="646252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19A51E71-90EF-1039-53FD-DBDADFB7F850}"/>
              </a:ext>
            </a:extLst>
          </p:cNvPr>
          <p:cNvSpPr txBox="1"/>
          <p:nvPr/>
        </p:nvSpPr>
        <p:spPr>
          <a:xfrm>
            <a:off x="305979" y="1411278"/>
            <a:ext cx="3222166" cy="4729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Dezember 2021: 3.769 Geduldete waren erwerbstätig (14% aller Geduldeten)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Erhebliche Einschränkungen mit Arbeitserlaubnissen und Wohnsitzauflage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Beschäftigungsduldung sinnvoll, aber zu restriktiv</a:t>
            </a: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endParaRPr lang="de-DE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0013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072562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/>
              <a:t>Handlungsempfehlungen	</a:t>
            </a:r>
            <a:br>
              <a:rPr lang="de-DE" dirty="0"/>
            </a:br>
            <a:r>
              <a:rPr lang="de-DE" dirty="0"/>
              <a:t>Vorschläge für eine bessere Integrationspolitik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5A4686-0DA1-6715-E6E9-7CC3443C143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37704" y="1539131"/>
            <a:ext cx="8229597" cy="4603132"/>
          </a:xfrm>
        </p:spPr>
        <p:txBody>
          <a:bodyPr vert="horz" lIns="0" tIns="0" rIns="360000" bIns="0" rtlCol="0" anchor="t">
            <a:noAutofit/>
          </a:bodyPr>
          <a:lstStyle/>
          <a:p>
            <a:pPr marL="285750" lvl="1" indent="-285750">
              <a:buFont typeface="Arial"/>
              <a:buChar char="•"/>
            </a:pPr>
            <a:r>
              <a:rPr lang="de-DE" sz="2400" dirty="0">
                <a:ea typeface="+mn-lt"/>
                <a:cs typeface="+mn-lt"/>
              </a:rPr>
              <a:t>Einheitlichkeit und Berechenbarkeit bei der Erteilung von Arbeitserlaubnissen</a:t>
            </a:r>
          </a:p>
          <a:p>
            <a:pPr marL="285750" lvl="1" indent="-285750">
              <a:buFont typeface="Arial"/>
              <a:buChar char="•"/>
            </a:pPr>
            <a:r>
              <a:rPr lang="de-DE" sz="2400" noProof="1">
                <a:ea typeface="+mn-lt"/>
                <a:cs typeface="+mn-lt"/>
              </a:rPr>
              <a:t>Anerkennungsstellen stärken</a:t>
            </a:r>
            <a:endParaRPr lang="de-DE" sz="2400" dirty="0">
              <a:ea typeface="+mn-lt"/>
              <a:cs typeface="+mn-lt"/>
            </a:endParaRPr>
          </a:p>
          <a:p>
            <a:pPr marL="285750" lvl="1" indent="-285750">
              <a:buFont typeface="Arial"/>
              <a:buChar char="•"/>
            </a:pPr>
            <a:r>
              <a:rPr lang="de-DE" sz="2400" noProof="1">
                <a:ea typeface="+mn-lt"/>
                <a:cs typeface="+mn-lt"/>
              </a:rPr>
              <a:t>Verfügbarkeit von öffentlichen Dienstleistungen in englischer Sprache  </a:t>
            </a:r>
            <a:endParaRPr lang="de-DE" sz="2400" dirty="0">
              <a:ea typeface="+mn-lt"/>
              <a:cs typeface="+mn-lt"/>
            </a:endParaRPr>
          </a:p>
          <a:p>
            <a:pPr marL="285750" lvl="1" indent="-285750">
              <a:buFont typeface="Arial"/>
              <a:buChar char="•"/>
            </a:pPr>
            <a:r>
              <a:rPr lang="de-DE" sz="2400" dirty="0">
                <a:ea typeface="+mn-lt"/>
                <a:cs typeface="+mn-lt"/>
              </a:rPr>
              <a:t>niederschwellige Angebote Mit Kinderbetreuung für Geflüchtete Frauen</a:t>
            </a:r>
          </a:p>
          <a:p>
            <a:pPr lvl="1"/>
            <a:br>
              <a:rPr lang="de-DE" b="0" dirty="0">
                <a:solidFill>
                  <a:schemeClr val="tx1"/>
                </a:solidFill>
                <a:ea typeface="+mn-lt"/>
                <a:cs typeface="+mn-lt"/>
              </a:rPr>
            </a:br>
            <a:endParaRPr lang="de-DE" b="0" dirty="0">
              <a:solidFill>
                <a:schemeClr val="tx1"/>
              </a:solidFill>
              <a:ea typeface="+mn-lt"/>
              <a:cs typeface="+mn-lt"/>
            </a:endParaRPr>
          </a:p>
          <a:p>
            <a:pPr lvl="3">
              <a:buClr>
                <a:srgbClr val="4A4A49"/>
              </a:buClr>
            </a:pPr>
            <a:endParaRPr lang="de-DE" sz="2000" dirty="0">
              <a:solidFill>
                <a:srgbClr val="000000"/>
              </a:solidFill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lvl="3"/>
            <a:endParaRPr lang="de-DE" sz="2000" noProof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314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072562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/>
              <a:t>Handlungsempfehlungen	</a:t>
            </a:r>
            <a:br>
              <a:rPr lang="de-DE" dirty="0"/>
            </a:br>
            <a:r>
              <a:rPr lang="de-DE" dirty="0"/>
              <a:t>Vorschläge für eine bessere Integrationspolitik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E8360C-FFC3-1139-BBCE-6A08FBA4031A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57200" y="1472503"/>
            <a:ext cx="8229597" cy="4603132"/>
          </a:xfrm>
        </p:spPr>
        <p:txBody>
          <a:bodyPr vert="horz" lIns="0" tIns="0" rIns="360000" bIns="0" rtlCol="0" anchor="t">
            <a:noAutofit/>
          </a:bodyPr>
          <a:lstStyle/>
          <a:p>
            <a:pPr marL="285750" lvl="1" indent="-285750">
              <a:buFont typeface="Arial"/>
              <a:buChar char="•"/>
            </a:pPr>
            <a:r>
              <a:rPr lang="de-DE" sz="2400" noProof="1">
                <a:ea typeface="+mn-lt"/>
                <a:cs typeface="+mn-lt"/>
              </a:rPr>
              <a:t>Erleichterungen bei der Residenzpflicht und der Wohnsitzauflage </a:t>
            </a:r>
            <a:endParaRPr lang="de-DE" sz="2400" b="0" cap="none" spc="0" dirty="0">
              <a:cs typeface="Calibri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2400" noProof="1"/>
              <a:t>Optimierter Verteilungsmechanismus von Geflüchteten</a:t>
            </a:r>
            <a:endParaRPr lang="de-DE" sz="2400" b="0" cap="none" spc="0" dirty="0">
              <a:cs typeface="Calibri"/>
            </a:endParaRPr>
          </a:p>
          <a:p>
            <a:pPr marL="285750" lvl="1" indent="-285750">
              <a:buFont typeface="Arial"/>
              <a:buChar char="•"/>
            </a:pPr>
            <a:r>
              <a:rPr lang="de-DE" sz="2400" dirty="0"/>
              <a:t>Bessere Unterstützungsmaßnahmen Bei  Der Integration in den Arbeitsmarkt</a:t>
            </a:r>
            <a:endParaRPr lang="de-DE" sz="2400" dirty="0">
              <a:cs typeface="Calibri"/>
            </a:endParaRPr>
          </a:p>
          <a:p>
            <a:pPr marL="285750" lvl="1" indent="-285750">
              <a:buFont typeface="Arial"/>
              <a:buChar char="•"/>
            </a:pPr>
            <a:r>
              <a:rPr lang="de-DE" sz="2400" dirty="0">
                <a:cs typeface="Calibri"/>
              </a:rPr>
              <a:t>Spurwechsel: Hürden, vor allem für die Beschäftigungsduldung senken</a:t>
            </a:r>
            <a:endParaRPr lang="en-US" sz="2400" dirty="0">
              <a:cs typeface="Calibri"/>
            </a:endParaRPr>
          </a:p>
          <a:p>
            <a:pPr marL="285750" lvl="1" indent="-285750">
              <a:buFont typeface="Arial"/>
              <a:buChar char="•"/>
            </a:pPr>
            <a:r>
              <a:rPr lang="de-DE" sz="2400" dirty="0"/>
              <a:t>Bessere Arbeitsbedingungen für entsendete Arbeitnehmer*innen </a:t>
            </a:r>
            <a:br>
              <a:rPr lang="de-DE" sz="2800" dirty="0"/>
            </a:b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68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720634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/>
              <a:t>Handlungsempfehlungen	</a:t>
            </a:r>
            <a:br>
              <a:rPr lang="de-DE" dirty="0"/>
            </a:br>
            <a:r>
              <a:rPr lang="de-DE" dirty="0"/>
              <a:t>Vorschläge für eine bessere Einwanderungspolitik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B952EA-405D-4E13-8F00-51D7CCDC2D5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08111" y="1395115"/>
            <a:ext cx="9936856" cy="4603132"/>
          </a:xfrm>
        </p:spPr>
        <p:txBody>
          <a:bodyPr/>
          <a:lstStyle/>
          <a:p>
            <a:pPr lvl="1"/>
            <a:r>
              <a:rPr lang="en-US" sz="2000" noProof="1"/>
              <a:t>Chancenkarte</a:t>
            </a:r>
          </a:p>
          <a:p>
            <a:pPr lvl="3"/>
            <a:r>
              <a:rPr lang="de-DE" sz="1800" noProof="1"/>
              <a:t>Erleichterung der arbeitsplatzbezogenen Zuwanderung auch für die Arbeitssuche und auch für ungelernte Arbeitskräfte</a:t>
            </a:r>
          </a:p>
          <a:p>
            <a:pPr lvl="3"/>
            <a:r>
              <a:rPr lang="de-DE" sz="1800" noProof="1"/>
              <a:t>Bewerbung von Personen auch ohne formalen Qualifikationen</a:t>
            </a:r>
          </a:p>
          <a:p>
            <a:pPr lvl="3"/>
            <a:r>
              <a:rPr lang="de-DE" sz="1800" noProof="1"/>
              <a:t>Visum für die Arbeitssuche auf der Grundlage einer gemeldeten Erfahrung</a:t>
            </a:r>
          </a:p>
          <a:p>
            <a:pPr lvl="3"/>
            <a:r>
              <a:rPr lang="de-DE" sz="1800" noProof="1"/>
              <a:t>Flexiblere Arbeitserlaubnis während des Visas zur Arbeitsplatzsuche</a:t>
            </a:r>
          </a:p>
          <a:p>
            <a:pPr lvl="3"/>
            <a:r>
              <a:rPr lang="de-DE" sz="1800" noProof="1"/>
              <a:t>Chancenkarte: Punktevergabe sowohl für Deutsch- als auch für Englischkenntnisse </a:t>
            </a:r>
            <a:endParaRPr lang="en-US" sz="1800" noProof="1"/>
          </a:p>
          <a:p>
            <a:pPr lvl="3"/>
            <a:r>
              <a:rPr lang="de-DE" sz="1800" noProof="1"/>
              <a:t>West-Balkan-Regelung sollte fortgeführt werden</a:t>
            </a:r>
          </a:p>
          <a:p>
            <a:pPr lvl="1"/>
            <a:r>
              <a:rPr lang="en-US" sz="2000" noProof="1"/>
              <a:t>Blaue Karte</a:t>
            </a:r>
          </a:p>
          <a:p>
            <a:pPr lvl="3"/>
            <a:r>
              <a:rPr lang="de-DE" sz="1800" noProof="1"/>
              <a:t>National festgelegte Gehaltsschwelle (Bruttoeinkommen von mindestens 56,400 Euro in 2022) senken</a:t>
            </a:r>
          </a:p>
          <a:p>
            <a:pPr lvl="3"/>
            <a:r>
              <a:rPr lang="de-DE" sz="1800" noProof="1"/>
              <a:t>Komplexe Prozesse optimieren und digitalisieren</a:t>
            </a:r>
          </a:p>
          <a:p>
            <a:pPr marL="0" lvl="3" indent="0">
              <a:buNone/>
            </a:pPr>
            <a:endParaRPr lang="de-DE" sz="2000" noProof="1"/>
          </a:p>
        </p:txBody>
      </p:sp>
    </p:spTree>
    <p:extLst>
      <p:ext uri="{BB962C8B-B14F-4D97-AF65-F5344CB8AC3E}">
        <p14:creationId xmlns:p14="http://schemas.microsoft.com/office/powerpoint/2010/main" val="3413544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072562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b="1" kern="0" dirty="0">
                <a:effectLst/>
              </a:rPr>
              <a:t>Heterogene demografische Entwicklungstrends in den Regierungsbezirken</a:t>
            </a:r>
            <a:endParaRPr lang="de-DE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7ED65F87-EB49-7360-1AE8-6E9075471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811252"/>
              </p:ext>
            </p:extLst>
          </p:nvPr>
        </p:nvGraphicFramePr>
        <p:xfrm>
          <a:off x="3240112" y="1117129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C4A0516C-99CD-878C-5801-100C29DCE2D8}"/>
              </a:ext>
            </a:extLst>
          </p:cNvPr>
          <p:cNvSpPr txBox="1"/>
          <p:nvPr/>
        </p:nvSpPr>
        <p:spPr>
          <a:xfrm>
            <a:off x="299280" y="1611139"/>
            <a:ext cx="2880320" cy="306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Bayernweites</a:t>
            </a:r>
            <a:r>
              <a:rPr lang="en-GB" sz="1600" dirty="0"/>
              <a:t> </a:t>
            </a:r>
            <a:r>
              <a:rPr lang="en-GB" sz="1600" dirty="0" err="1"/>
              <a:t>Bevölkerungswachstum</a:t>
            </a:r>
            <a:r>
              <a:rPr lang="en-GB" sz="1600" dirty="0"/>
              <a:t> </a:t>
            </a:r>
            <a:r>
              <a:rPr lang="en-GB" sz="1600" dirty="0" err="1"/>
              <a:t>seit</a:t>
            </a:r>
            <a:r>
              <a:rPr lang="en-GB" sz="1600" dirty="0"/>
              <a:t> 1960 um 38,8%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Sehr </a:t>
            </a:r>
            <a:r>
              <a:rPr lang="en-GB" sz="1600" dirty="0" err="1"/>
              <a:t>starkes</a:t>
            </a:r>
            <a:r>
              <a:rPr lang="en-GB" sz="1600" dirty="0"/>
              <a:t> </a:t>
            </a:r>
            <a:r>
              <a:rPr lang="en-GB" sz="1600" dirty="0" err="1"/>
              <a:t>Wachstum</a:t>
            </a:r>
            <a:r>
              <a:rPr lang="en-GB" sz="1600" dirty="0"/>
              <a:t> in </a:t>
            </a:r>
            <a:r>
              <a:rPr lang="en-GB" sz="1600" dirty="0" err="1"/>
              <a:t>Oberbayern</a:t>
            </a:r>
            <a:r>
              <a:rPr lang="en-GB" sz="1600" dirty="0"/>
              <a:t>, </a:t>
            </a:r>
            <a:r>
              <a:rPr lang="en-GB" sz="1600" dirty="0" err="1"/>
              <a:t>rückläufiges</a:t>
            </a:r>
            <a:r>
              <a:rPr lang="en-GB" sz="1600" dirty="0"/>
              <a:t> </a:t>
            </a:r>
            <a:r>
              <a:rPr lang="en-GB" sz="1600" dirty="0" err="1"/>
              <a:t>Wachstum</a:t>
            </a:r>
            <a:r>
              <a:rPr lang="en-GB" sz="1600" dirty="0"/>
              <a:t> in </a:t>
            </a:r>
            <a:r>
              <a:rPr lang="en-GB" sz="1600" dirty="0" err="1"/>
              <a:t>Oberfranken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Prognostizierte</a:t>
            </a:r>
            <a:r>
              <a:rPr lang="en-GB" sz="1600" dirty="0"/>
              <a:t> </a:t>
            </a:r>
            <a:r>
              <a:rPr lang="en-GB" sz="1600" dirty="0" err="1"/>
              <a:t>Bevölkerungsentwicklung</a:t>
            </a:r>
            <a:r>
              <a:rPr lang="en-GB" sz="1600" dirty="0"/>
              <a:t> 2020-2040: +3,9%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/>
              <a:t>Ohne</a:t>
            </a:r>
            <a:r>
              <a:rPr lang="en-GB" sz="1600" b="1" dirty="0"/>
              <a:t> </a:t>
            </a:r>
            <a:r>
              <a:rPr lang="en-GB" sz="1600" b="1" dirty="0" err="1"/>
              <a:t>Zuwanderung</a:t>
            </a:r>
            <a:r>
              <a:rPr lang="en-GB" sz="1600" b="1" dirty="0"/>
              <a:t> </a:t>
            </a:r>
            <a:r>
              <a:rPr lang="en-GB" sz="1600" b="1" dirty="0" err="1"/>
              <a:t>würde</a:t>
            </a:r>
            <a:r>
              <a:rPr lang="en-GB" sz="1600" b="1" dirty="0"/>
              <a:t> die </a:t>
            </a:r>
            <a:r>
              <a:rPr lang="en-GB" sz="1600" b="1" dirty="0" err="1"/>
              <a:t>bayerische</a:t>
            </a:r>
            <a:r>
              <a:rPr lang="en-GB" sz="1600" b="1" dirty="0"/>
              <a:t> </a:t>
            </a:r>
            <a:r>
              <a:rPr lang="en-GB" sz="1600" b="1" dirty="0" err="1"/>
              <a:t>Bevölkerung</a:t>
            </a:r>
            <a:r>
              <a:rPr lang="en-GB" sz="1600" b="1" dirty="0"/>
              <a:t> bis 2040 um 4,8% </a:t>
            </a:r>
            <a:r>
              <a:rPr lang="en-GB" sz="1600" b="1" dirty="0" err="1"/>
              <a:t>schrumpfen</a:t>
            </a:r>
            <a:endParaRPr lang="en-GB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072562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/>
              <a:t>Ausländischer Bevölkerungsanteil hat sich seit 1980 verdoppelt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864776A0-2AED-4E53-B991-F7989334D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096764"/>
              </p:ext>
            </p:extLst>
          </p:nvPr>
        </p:nvGraphicFramePr>
        <p:xfrm>
          <a:off x="359792" y="1323108"/>
          <a:ext cx="42802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7F57A2D1-9D8D-4FBF-8002-51C36C2B6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714178"/>
              </p:ext>
            </p:extLst>
          </p:nvPr>
        </p:nvGraphicFramePr>
        <p:xfrm>
          <a:off x="5040312" y="1323107"/>
          <a:ext cx="45260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57611A75-3F07-5A04-7374-628716C32E17}"/>
              </a:ext>
            </a:extLst>
          </p:cNvPr>
          <p:cNvSpPr txBox="1"/>
          <p:nvPr/>
        </p:nvSpPr>
        <p:spPr>
          <a:xfrm>
            <a:off x="349657" y="4347442"/>
            <a:ext cx="82782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 massiver Anstieg seit 2013 durch EU-Osterweiterung und Arbeitnehmer*</a:t>
            </a:r>
            <a:r>
              <a:rPr lang="de-DE" sz="1600" dirty="0" err="1"/>
              <a:t>innenfreizügigkeit</a:t>
            </a:r>
            <a:r>
              <a:rPr lang="de-DE" sz="1600" dirty="0"/>
              <a:t> </a:t>
            </a:r>
          </a:p>
          <a:p>
            <a:r>
              <a:rPr lang="de-DE" sz="1600" dirty="0"/>
              <a:t>       sowie Fluchtmigration aus Syrien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Bevölkerung mit Migrationshintergrund im Durchschnitt jünger als deutsche Bevölkerung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Zugewanderte helfen dabei die negativen Effekte des demografischen Wandels abzumildern</a:t>
            </a:r>
          </a:p>
        </p:txBody>
      </p:sp>
    </p:spTree>
    <p:extLst>
      <p:ext uri="{BB962C8B-B14F-4D97-AF65-F5344CB8AC3E}">
        <p14:creationId xmlns:p14="http://schemas.microsoft.com/office/powerpoint/2010/main" val="730324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072562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kern="0" dirty="0">
                <a:ea typeface="+mj-lt"/>
                <a:cs typeface="+mj-lt"/>
              </a:rPr>
              <a:t>Die Zahl der offenen Stellen in Bayern hat diesen Sommer einen Höchstwert erreicht </a:t>
            </a: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EDC238DB-3AAE-4DF3-8081-7F359B479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872702"/>
              </p:ext>
            </p:extLst>
          </p:nvPr>
        </p:nvGraphicFramePr>
        <p:xfrm>
          <a:off x="186561" y="1347093"/>
          <a:ext cx="9707503" cy="27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A0B6C8BE-D9E4-442C-1325-2F000CBB309C}"/>
              </a:ext>
            </a:extLst>
          </p:cNvPr>
          <p:cNvSpPr txBox="1"/>
          <p:nvPr/>
        </p:nvSpPr>
        <p:spPr>
          <a:xfrm>
            <a:off x="186561" y="4338151"/>
            <a:ext cx="746832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dirty="0"/>
              <a:t> </a:t>
            </a:r>
            <a:r>
              <a:rPr lang="de-DE" dirty="0">
                <a:ea typeface="+mn-lt"/>
                <a:cs typeface="+mn-lt"/>
              </a:rPr>
              <a:t>In Bayern waren im September 2022 162.660 offene Arbeitsstellen gemeldet </a:t>
            </a:r>
          </a:p>
        </p:txBody>
      </p:sp>
    </p:spTree>
    <p:extLst>
      <p:ext uri="{BB962C8B-B14F-4D97-AF65-F5344CB8AC3E}">
        <p14:creationId xmlns:p14="http://schemas.microsoft.com/office/powerpoint/2010/main" val="341255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072562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kern="0" dirty="0">
                <a:ea typeface="+mj-lt"/>
                <a:cs typeface="+mj-lt"/>
              </a:rPr>
              <a:t>Im Berichtsjahr 2021/22 sind 18% der Ausbildungs-stellen unbesetzt </a:t>
            </a: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49834E30-FE01-4366-9B18-A5A8C573EA74}"/>
              </a:ext>
              <a:ext uri="{147F2762-F138-4A5C-976F-8EAC2B608ADB}">
                <a16:predDERef xmlns:a16="http://schemas.microsoft.com/office/drawing/2014/main" pred="{3D2DEE75-AD26-5393-471A-045786F359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50825"/>
              </p:ext>
            </p:extLst>
          </p:nvPr>
        </p:nvGraphicFramePr>
        <p:xfrm>
          <a:off x="3312120" y="1395115"/>
          <a:ext cx="6304056" cy="366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C138A480-5147-4000-0D08-A956D6C2C2BF}"/>
              </a:ext>
            </a:extLst>
          </p:cNvPr>
          <p:cNvSpPr txBox="1"/>
          <p:nvPr/>
        </p:nvSpPr>
        <p:spPr>
          <a:xfrm>
            <a:off x="287784" y="1629752"/>
            <a:ext cx="2880320" cy="24110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18.480 unbesetzte Ausbildungsstellen in Bayern in 2021/22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Unbesetzte Berufsausbildungsstellen haben sich in den letzten 10 Jahren verdoppelt</a:t>
            </a:r>
          </a:p>
          <a:p>
            <a:pPr marL="285750" indent="-285750">
              <a:buFont typeface="Arial"/>
              <a:buChar char="•"/>
            </a:pPr>
            <a:endParaRPr lang="de-D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3232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667972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/>
              <a:t>Die Beschäftigungsquote der ausländischen Bevölkerung ist in den letzten Jahren stark gestiegen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8822FED3-FC81-4E7E-B8D2-0BD78A641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364797"/>
              </p:ext>
            </p:extLst>
          </p:nvPr>
        </p:nvGraphicFramePr>
        <p:xfrm>
          <a:off x="3528144" y="1323107"/>
          <a:ext cx="6356050" cy="372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43331830-F21C-E1D6-CDAB-BAA7A3516D4F}"/>
              </a:ext>
            </a:extLst>
          </p:cNvPr>
          <p:cNvSpPr txBox="1"/>
          <p:nvPr/>
        </p:nvSpPr>
        <p:spPr>
          <a:xfrm>
            <a:off x="216222" y="1899171"/>
            <a:ext cx="3239914" cy="34415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In 2021: 960.140 Menschen mit ausländischem Pass in Bayern beschäftigt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Zahl der in Bayern sozialversicherungspflichtig Beschäftigten mit ausländischer Staatsangehörigkeit hat sich in den letzten 10 Jahren mehr als verdoppelt </a:t>
            </a:r>
            <a:br>
              <a:rPr lang="de-DE" dirty="0">
                <a:ea typeface="+mn-lt"/>
                <a:cs typeface="+mn-lt"/>
              </a:rPr>
            </a:br>
            <a:endParaRPr lang="de-DE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47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072562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/>
              <a:t>Zuwanderer sind jedoch besonders oft in Helfer*</a:t>
            </a:r>
            <a:r>
              <a:rPr lang="de-DE" dirty="0" err="1"/>
              <a:t>innenjobs</a:t>
            </a:r>
            <a:r>
              <a:rPr lang="de-DE" dirty="0"/>
              <a:t> beschäftigt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3BA4F3AB-A865-141C-74A5-B439AE0FEE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207343"/>
              </p:ext>
            </p:extLst>
          </p:nvPr>
        </p:nvGraphicFramePr>
        <p:xfrm>
          <a:off x="3312120" y="1395115"/>
          <a:ext cx="6480720" cy="400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B93E8986-F3F0-FEED-6016-353E7BFC0E47}"/>
              </a:ext>
            </a:extLst>
          </p:cNvPr>
          <p:cNvSpPr txBox="1"/>
          <p:nvPr/>
        </p:nvSpPr>
        <p:spPr>
          <a:xfrm>
            <a:off x="287784" y="1971179"/>
            <a:ext cx="2880320" cy="31839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45,8% aller Ausländer*innen arbeiten als Fachkraft, 7,2% als Spezialist*in </a:t>
            </a:r>
          </a:p>
          <a:p>
            <a:r>
              <a:rPr lang="de-DE" dirty="0">
                <a:ea typeface="+mn-lt"/>
                <a:cs typeface="+mn-lt"/>
              </a:rPr>
              <a:t>     und 11,1% als Expert*in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Asyl8 Ländern: über 50 Prozent sind als Helfer*innen eingestellt </a:t>
            </a: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endParaRPr lang="de-DE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0078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072562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>
                <a:ea typeface="+mj-lt"/>
                <a:cs typeface="+mj-lt"/>
              </a:rPr>
              <a:t>Jeder fünfte Gründende in Bayern hat eine ausländische Staatsangehörigkeit </a:t>
            </a: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CA57E4FA-ED83-4BB7-B48B-62AE0474D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532094"/>
              </p:ext>
            </p:extLst>
          </p:nvPr>
        </p:nvGraphicFramePr>
        <p:xfrm>
          <a:off x="3240112" y="1539131"/>
          <a:ext cx="6251035" cy="313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6F1533C8-7479-8846-2937-CCE34D9C4C74}"/>
              </a:ext>
            </a:extLst>
          </p:cNvPr>
          <p:cNvSpPr txBox="1"/>
          <p:nvPr/>
        </p:nvSpPr>
        <p:spPr>
          <a:xfrm>
            <a:off x="287784" y="1747456"/>
            <a:ext cx="3096344" cy="34415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>
                <a:ea typeface="+mn-lt"/>
                <a:cs typeface="+mn-lt"/>
              </a:rPr>
              <a:t>Rumän</a:t>
            </a:r>
            <a:r>
              <a:rPr lang="de-DE" dirty="0">
                <a:ea typeface="+mn-lt"/>
                <a:cs typeface="+mn-lt"/>
              </a:rPr>
              <a:t>*innen gründen am häufigsten Unternehmen (2.630 in 2021)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Syrer*innen seit 2017 unter den Top20 Staatsangehörigkeiten bei Gründungen (731 in 2021) </a:t>
            </a: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endParaRPr lang="de-DE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2281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222" y="170979"/>
            <a:ext cx="9072562" cy="9461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>
                <a:ea typeface="+mj-lt"/>
                <a:cs typeface="+mj-lt"/>
              </a:rPr>
              <a:t>Die Arbeitslosenquote von Ausländer*innen ist seit 2005 stark gesunken</a:t>
            </a: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A641865A-D51E-4375-A02B-2ABF62820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881100"/>
              </p:ext>
            </p:extLst>
          </p:nvPr>
        </p:nvGraphicFramePr>
        <p:xfrm>
          <a:off x="4176216" y="1404114"/>
          <a:ext cx="5588712" cy="351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16F729BF-3D2F-DE94-C23A-FA4C38989E10}"/>
              </a:ext>
            </a:extLst>
          </p:cNvPr>
          <p:cNvSpPr txBox="1"/>
          <p:nvPr/>
        </p:nvSpPr>
        <p:spPr>
          <a:xfrm>
            <a:off x="450707" y="1404114"/>
            <a:ext cx="3725509" cy="4214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Absolute Anzahl der arbeitslosen Ausländer*innen ist in den letzten zehn Jahren von 50.000 in 2012 auf 81.355 in 2021 gestiegen 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Dennoch liegt die Arbeitslosenquote von Ausländer*innen in 2021 mit 8,1% deutlich über der Quote der Deutschen (3,1%)</a:t>
            </a: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br>
              <a:rPr lang="de-DE" dirty="0">
                <a:ea typeface="+mn-lt"/>
                <a:cs typeface="+mn-lt"/>
              </a:rPr>
            </a:br>
            <a:endParaRPr lang="de-DE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6962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-Vorlage _Neu _SELBST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vo Gruen"/>
        <a:ea typeface="ＭＳ Ｐゴシック"/>
        <a:cs typeface="Arial Unicode MS"/>
      </a:majorFont>
      <a:minorFont>
        <a:latin typeface="PT Sans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vo"/>
        <a:ea typeface="ＭＳ Ｐゴシック"/>
        <a:cs typeface="Arial Unicode MS"/>
      </a:majorFont>
      <a:minorFont>
        <a:latin typeface="PT Sans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 _Neu _SELBST.potx</Template>
  <TotalTime>0</TotalTime>
  <Words>811</Words>
  <Application>Microsoft Office PowerPoint</Application>
  <PresentationFormat>Benutzerdefiniert</PresentationFormat>
  <Paragraphs>109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Arvo</vt:lpstr>
      <vt:lpstr>Arvo Gruen</vt:lpstr>
      <vt:lpstr>PT Sans</vt:lpstr>
      <vt:lpstr>Source Sans Pro</vt:lpstr>
      <vt:lpstr>Times New Roman</vt:lpstr>
      <vt:lpstr>PPT-Vorlage _Neu _SELBST</vt:lpstr>
      <vt:lpstr>Office-Design</vt:lpstr>
      <vt:lpstr>MENSCHEN MIT MIGRATIONSHINTERGRUND UND GEFLÜCHTETE IN BAYERN UND IHRE BEDEUTUNG FÜR DEN BAYERISCHEN ARBEITSMARKT</vt:lpstr>
      <vt:lpstr>Heterogene demografische Entwicklungstrends in den Regierungsbezirken</vt:lpstr>
      <vt:lpstr>Ausländischer Bevölkerungsanteil hat sich seit 1980 verdoppelt</vt:lpstr>
      <vt:lpstr>Die Zahl der offenen Stellen in Bayern hat diesen Sommer einen Höchstwert erreicht </vt:lpstr>
      <vt:lpstr>Im Berichtsjahr 2021/22 sind 18% der Ausbildungs-stellen unbesetzt </vt:lpstr>
      <vt:lpstr>Die Beschäftigungsquote der ausländischen Bevölkerung ist in den letzten Jahren stark gestiegen</vt:lpstr>
      <vt:lpstr>Zuwanderer sind jedoch besonders oft in Helfer*innenjobs beschäftigt</vt:lpstr>
      <vt:lpstr>Jeder fünfte Gründende in Bayern hat eine ausländische Staatsangehörigkeit </vt:lpstr>
      <vt:lpstr>Die Arbeitslosenquote von Ausländer*innen ist seit 2005 stark gesunken</vt:lpstr>
      <vt:lpstr>Dreiviertel aller ausländischen Arbeitslosen haben keinen Berufsabschluss  </vt:lpstr>
      <vt:lpstr>10% der Schutzsuchenden, insgesamt 27.000, haben einen Duldungsstatus </vt:lpstr>
      <vt:lpstr>Handlungsempfehlungen  Vorschläge für eine bessere Integrationspolitik</vt:lpstr>
      <vt:lpstr>Handlungsempfehlungen  Vorschläge für eine bessere Integrationspolitik</vt:lpstr>
      <vt:lpstr>Handlungsempfehlungen  Vorschläge für eine bessere Einwanderungspolitik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TITELGROßBUCHSTABEN</dc:title>
  <cp:lastModifiedBy>Praktikum - Büro Gülseren Demirel MdL</cp:lastModifiedBy>
  <cp:revision>11</cp:revision>
  <cp:lastPrinted>1601-01-01T00:00:00Z</cp:lastPrinted>
  <dcterms:created xsi:type="dcterms:W3CDTF">2015-06-17T09:29:15Z</dcterms:created>
  <dcterms:modified xsi:type="dcterms:W3CDTF">2023-03-07T09:27:38Z</dcterms:modified>
</cp:coreProperties>
</file>