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1"/>
  </p:notesMasterIdLst>
  <p:handoutMasterIdLst>
    <p:handoutMasterId r:id="rId52"/>
  </p:handoutMasterIdLst>
  <p:sldIdLst>
    <p:sldId id="1941" r:id="rId2"/>
    <p:sldId id="1490" r:id="rId3"/>
    <p:sldId id="1879" r:id="rId4"/>
    <p:sldId id="1471" r:id="rId5"/>
    <p:sldId id="1888" r:id="rId6"/>
    <p:sldId id="1475" r:id="rId7"/>
    <p:sldId id="733" r:id="rId8"/>
    <p:sldId id="797" r:id="rId9"/>
    <p:sldId id="2066" r:id="rId10"/>
    <p:sldId id="1893" r:id="rId11"/>
    <p:sldId id="1894" r:id="rId12"/>
    <p:sldId id="802" r:id="rId13"/>
    <p:sldId id="1898" r:id="rId14"/>
    <p:sldId id="1887" r:id="rId15"/>
    <p:sldId id="1890" r:id="rId16"/>
    <p:sldId id="1222" r:id="rId17"/>
    <p:sldId id="1223" r:id="rId18"/>
    <p:sldId id="1901" r:id="rId19"/>
    <p:sldId id="1902" r:id="rId20"/>
    <p:sldId id="2059" r:id="rId21"/>
    <p:sldId id="1546" r:id="rId22"/>
    <p:sldId id="1216" r:id="rId23"/>
    <p:sldId id="1354" r:id="rId24"/>
    <p:sldId id="1219" r:id="rId25"/>
    <p:sldId id="1356" r:id="rId26"/>
    <p:sldId id="1357" r:id="rId27"/>
    <p:sldId id="1359" r:id="rId28"/>
    <p:sldId id="1904" r:id="rId29"/>
    <p:sldId id="1361" r:id="rId30"/>
    <p:sldId id="1496" r:id="rId31"/>
    <p:sldId id="1367" r:id="rId32"/>
    <p:sldId id="1377" r:id="rId33"/>
    <p:sldId id="1379" r:id="rId34"/>
    <p:sldId id="1382" r:id="rId35"/>
    <p:sldId id="2065" r:id="rId36"/>
    <p:sldId id="2064" r:id="rId37"/>
    <p:sldId id="2063" r:id="rId38"/>
    <p:sldId id="2062" r:id="rId39"/>
    <p:sldId id="2061" r:id="rId40"/>
    <p:sldId id="1908" r:id="rId41"/>
    <p:sldId id="1909" r:id="rId42"/>
    <p:sldId id="1914" r:id="rId43"/>
    <p:sldId id="1912" r:id="rId44"/>
    <p:sldId id="1921" r:id="rId45"/>
    <p:sldId id="1928" r:id="rId46"/>
    <p:sldId id="1929" r:id="rId47"/>
    <p:sldId id="1930" r:id="rId48"/>
    <p:sldId id="2060" r:id="rId49"/>
    <p:sldId id="2054" r:id="rId5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CC66"/>
    <a:srgbClr val="CCCCCC"/>
    <a:srgbClr val="E6E6E6"/>
    <a:srgbClr val="859FA3"/>
    <a:srgbClr val="FF8000"/>
    <a:srgbClr val="CACA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33" autoAdjust="0"/>
    <p:restoredTop sz="93323" autoAdjust="0"/>
  </p:normalViewPr>
  <p:slideViewPr>
    <p:cSldViewPr>
      <p:cViewPr varScale="1">
        <p:scale>
          <a:sx n="106" d="100"/>
          <a:sy n="106" d="100"/>
        </p:scale>
        <p:origin x="21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"/>
    </p:cViewPr>
  </p:sorterViewPr>
  <p:notesViewPr>
    <p:cSldViewPr>
      <p:cViewPr varScale="1">
        <p:scale>
          <a:sx n="83" d="100"/>
          <a:sy n="83" d="100"/>
        </p:scale>
        <p:origin x="335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de-DE" dirty="0">
              <a:latin typeface="Helvetica Neue Halbfett" charset="0"/>
            </a:endParaRPr>
          </a:p>
        </p:txBody>
      </p:sp>
      <p:sp>
        <p:nvSpPr>
          <p:cNvPr id="527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de-DE" dirty="0">
              <a:latin typeface="Helvetica Neue Halbfett" charset="0"/>
            </a:endParaRPr>
          </a:p>
        </p:txBody>
      </p:sp>
      <p:sp>
        <p:nvSpPr>
          <p:cNvPr id="527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de-DE" dirty="0">
              <a:latin typeface="Helvetica Neue Halbfett" charset="0"/>
            </a:endParaRPr>
          </a:p>
        </p:txBody>
      </p:sp>
      <p:sp>
        <p:nvSpPr>
          <p:cNvPr id="527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7180166-55B8-411D-82DA-0DDEA45023B5}" type="slidenum">
              <a:rPr lang="de-DE">
                <a:latin typeface="Helvetica Neue Halbfett" charset="0"/>
              </a:rPr>
              <a:pPr/>
              <a:t>‹Nr.›</a:t>
            </a:fld>
            <a:endParaRPr lang="de-DE" dirty="0">
              <a:latin typeface="Helvetica Neue Halbfe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711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i="0">
                <a:latin typeface="Helvetica Neue Halbfett" charset="0"/>
              </a:defRPr>
            </a:lvl1pPr>
          </a:lstStyle>
          <a:p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i="0">
                <a:latin typeface="Helvetica Neue Halbfett" charset="0"/>
              </a:defRPr>
            </a:lvl1pPr>
          </a:lstStyle>
          <a:p>
            <a:endParaRPr lang="de-DE" dirty="0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i="0">
                <a:latin typeface="Helvetica Neue Halbfett" charset="0"/>
              </a:defRPr>
            </a:lvl1pPr>
          </a:lstStyle>
          <a:p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i="0">
                <a:latin typeface="Helvetica Neue Halbfett" charset="0"/>
              </a:defRPr>
            </a:lvl1pPr>
          </a:lstStyle>
          <a:p>
            <a:fld id="{0EBFC4F0-BB1F-4C1B-9E7D-B356AE4B81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5198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Helvetica Neue Halbfett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Helvetica Neue Halbfett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Helvetica Neue Halbfett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Helvetica Neue Halbfett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Helvetica Neue Halbfett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CF1C3E-90DF-5E4D-B100-A0C84F6290EA}" type="slidenum">
              <a:rPr lang="de-DE">
                <a:latin typeface="Frutiger 55 Roman" charset="0"/>
              </a:rPr>
              <a:pPr/>
              <a:t>2</a:t>
            </a:fld>
            <a:endParaRPr lang="de-DE">
              <a:latin typeface="Frutiger 55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Frutiger 55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3295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10E1B77-740B-544E-9B49-4A01E63D8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EF513C23-2823-7341-BD84-AC0F73713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7077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54BDE744-C8DF-F049-B6E9-D8DA330DEE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98EC055D-0AC1-7E4D-BFF5-E274A86B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2053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811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10E1B77-740B-544E-9B49-4A01E63D8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EF513C23-2823-7341-BD84-AC0F73713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1733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10E1B77-740B-544E-9B49-4A01E63D8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EF513C23-2823-7341-BD84-AC0F73713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5518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061A4E-4127-1846-B147-5BDCD19AB17D}" type="slidenum">
              <a:rPr lang="de-DE">
                <a:latin typeface="Times" charset="0"/>
              </a:rPr>
              <a:pPr/>
              <a:t>40</a:t>
            </a:fld>
            <a:endParaRPr lang="de-DE">
              <a:latin typeface="Times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9304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061A4E-4127-1846-B147-5BDCD19AB17D}" type="slidenum">
              <a:rPr lang="de-DE">
                <a:latin typeface="Times" charset="0"/>
              </a:rPr>
              <a:pPr/>
              <a:t>44</a:t>
            </a:fld>
            <a:endParaRPr lang="de-DE">
              <a:latin typeface="Times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0100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061A4E-4127-1846-B147-5BDCD19AB17D}" type="slidenum">
              <a:rPr lang="de-DE">
                <a:latin typeface="Times" charset="0"/>
              </a:rPr>
              <a:pPr/>
              <a:t>45</a:t>
            </a:fld>
            <a:endParaRPr lang="de-DE">
              <a:latin typeface="Times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7185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061A4E-4127-1846-B147-5BDCD19AB17D}" type="slidenum">
              <a:rPr lang="de-DE">
                <a:latin typeface="Times" charset="0"/>
              </a:rPr>
              <a:pPr/>
              <a:t>46</a:t>
            </a:fld>
            <a:endParaRPr lang="de-DE">
              <a:latin typeface="Times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04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061A4E-4127-1846-B147-5BDCD19AB17D}" type="slidenum">
              <a:rPr lang="de-DE">
                <a:latin typeface="Times" charset="0"/>
              </a:rPr>
              <a:pPr/>
              <a:t>47</a:t>
            </a:fld>
            <a:endParaRPr lang="de-DE">
              <a:latin typeface="Times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737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CF1C3E-90DF-5E4D-B100-A0C84F6290EA}" type="slidenum">
              <a:rPr lang="de-DE">
                <a:latin typeface="Frutiger 55 Roman" charset="0"/>
              </a:rPr>
              <a:pPr/>
              <a:t>3</a:t>
            </a:fld>
            <a:endParaRPr lang="de-DE">
              <a:latin typeface="Frutiger 55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Frutiger 55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3616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B4BB0117-506C-FE49-932C-CAB85144578F}" type="slidenum">
              <a:rPr lang="de-DE" altLang="x-none" sz="1200"/>
              <a:pPr/>
              <a:t>49</a:t>
            </a:fld>
            <a:endParaRPr lang="de-DE" altLang="x-none" sz="120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3614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4FD50-A5CB-FC4C-B103-8DB32FF3B44F}" type="slidenum">
              <a:rPr lang="de-DE"/>
              <a:pPr/>
              <a:t>4</a:t>
            </a:fld>
            <a:endParaRPr lang="de-DE"/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06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DC3DC32C-D14D-414A-8944-1A62FDCB3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Frutiger 55 Roman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Frutiger 55 Roman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rutiger 55 Roman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rutiger 55 Roman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rutiger 55 Roman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/>
                <a:ea typeface="ＭＳ Ｐゴシック" panose="020B0600070205080204" pitchFamily="34" charset="-128"/>
              </a:defRPr>
            </a:lvl9pPr>
          </a:lstStyle>
          <a:p>
            <a:fld id="{EC3F2762-F1E3-B64E-A620-1275525183AE}" type="slidenum">
              <a:rPr lang="de-DE" altLang="de-DE" sz="1200" smtClean="0">
                <a:latin typeface="Arial" panose="020B0604020202020204" pitchFamily="34" charset="0"/>
              </a:rPr>
              <a:pPr/>
              <a:t>5</a:t>
            </a:fld>
            <a:endParaRPr lang="de-DE" altLang="de-DE" sz="1200">
              <a:latin typeface="Arial" panose="020B0604020202020204" pitchFamily="34" charset="0"/>
            </a:endParaRPr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C4159420-6E41-4446-A271-6DCEFADD6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08C1CD00-3382-A747-B4B0-6DAD7560F5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033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86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C4C1B4AD-F5A7-8C46-AAB0-86BEC72A5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69FF5C-1696-2D41-838F-CD239D083309}" type="slidenum">
              <a:rPr lang="de-DE" altLang="de-DE" sz="1200"/>
              <a:pPr/>
              <a:t>7</a:t>
            </a:fld>
            <a:endParaRPr lang="de-DE" altLang="de-DE" sz="1200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297F952B-18F0-C941-8BD4-DE9EB3A2E0A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89050" y="793750"/>
            <a:ext cx="4279900" cy="3209925"/>
          </a:xfrm>
          <a:solidFill>
            <a:srgbClr val="FFFFFF"/>
          </a:solidFill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F55650D6-2469-D440-BDBB-D9E6E58AF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8079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6FBB673A-42A6-734A-9FF5-7CFFB0C260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A15FD1B6-46ED-4F43-BF60-01D05D366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844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C4C1B4AD-F5A7-8C46-AAB0-86BEC72A5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69FF5C-1696-2D41-838F-CD239D083309}" type="slidenum">
              <a:rPr lang="de-DE" altLang="de-DE" sz="1200"/>
              <a:pPr/>
              <a:t>9</a:t>
            </a:fld>
            <a:endParaRPr lang="de-DE" altLang="de-DE" sz="1200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297F952B-18F0-C941-8BD4-DE9EB3A2E0A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89050" y="793750"/>
            <a:ext cx="4279900" cy="3209925"/>
          </a:xfrm>
          <a:solidFill>
            <a:srgbClr val="FFFFFF"/>
          </a:solidFill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F55650D6-2469-D440-BDBB-D9E6E58AF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5071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10E1B77-740B-544E-9B49-4A01E63D8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EF513C23-2823-7341-BD84-AC0F73713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826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 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8F0FC1D8-0350-4749-86FA-63C192F402E4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2627784" y="200255"/>
            <a:ext cx="6781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de-DE" sz="1300" b="1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„Internationale Bauausstellung (IBA) – Innovationsschub für den Freistaat?!“</a:t>
            </a:r>
            <a:endParaRPr lang="de-DE" sz="1300" b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algn="just"/>
            <a:endParaRPr lang="de-DE" sz="1300" dirty="0">
              <a:solidFill>
                <a:schemeClr val="bg2"/>
              </a:solidFill>
              <a:latin typeface="Helvetica Neue Halbfett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3BDF3E40-3FD6-A648-B8E0-5FBC3CB8DB4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5128" y="6381328"/>
            <a:ext cx="6629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de-DE" sz="1100" b="1" dirty="0">
                <a:solidFill>
                  <a:schemeClr val="bg1">
                    <a:lumMod val="50000"/>
                  </a:schemeClr>
                </a:solidFill>
                <a:latin typeface="Helvetica" pitchFamily="-109" charset="0"/>
                <a:cs typeface="Helvetica" pitchFamily="-109" charset="0"/>
              </a:rPr>
              <a:t>Prof.</a:t>
            </a:r>
            <a:r>
              <a:rPr lang="de-DE" sz="1100" b="1" baseline="0" dirty="0">
                <a:solidFill>
                  <a:schemeClr val="bg1">
                    <a:lumMod val="50000"/>
                  </a:schemeClr>
                </a:solidFill>
                <a:latin typeface="Helvetica" pitchFamily="-109" charset="0"/>
                <a:cs typeface="Helvetica" pitchFamily="-109" charset="0"/>
              </a:rPr>
              <a:t> </a:t>
            </a:r>
            <a:r>
              <a:rPr lang="de-DE" sz="1100" b="1" dirty="0">
                <a:solidFill>
                  <a:schemeClr val="bg1">
                    <a:lumMod val="50000"/>
                  </a:schemeClr>
                </a:solidFill>
                <a:latin typeface="Helvetica" pitchFamily="-109" charset="0"/>
                <a:cs typeface="Helvetica" pitchFamily="-109" charset="0"/>
              </a:rPr>
              <a:t>Angela </a:t>
            </a:r>
            <a:r>
              <a:rPr lang="de-DE" sz="1100" b="1" dirty="0" err="1">
                <a:solidFill>
                  <a:schemeClr val="bg1">
                    <a:lumMod val="50000"/>
                  </a:schemeClr>
                </a:solidFill>
                <a:latin typeface="Helvetica" pitchFamily="-109" charset="0"/>
                <a:cs typeface="Helvetica" pitchFamily="-109" charset="0"/>
              </a:rPr>
              <a:t>Mensing</a:t>
            </a:r>
            <a:r>
              <a:rPr lang="de-DE" sz="1100" b="1" dirty="0">
                <a:solidFill>
                  <a:schemeClr val="bg1">
                    <a:lumMod val="50000"/>
                  </a:schemeClr>
                </a:solidFill>
                <a:latin typeface="Helvetica" pitchFamily="-109" charset="0"/>
                <a:cs typeface="Helvetica" pitchFamily="-109" charset="0"/>
              </a:rPr>
              <a:t>-de Jong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  <a:latin typeface="Helvetica" pitchFamily="-109" charset="0"/>
                <a:cs typeface="Helvetica" pitchFamily="-109" charset="0"/>
              </a:rPr>
              <a:t> I </a:t>
            </a:r>
            <a:r>
              <a:rPr lang="de-DE" sz="1100" b="1" baseline="0" dirty="0">
                <a:solidFill>
                  <a:schemeClr val="bg1">
                    <a:lumMod val="50000"/>
                  </a:schemeClr>
                </a:solidFill>
                <a:latin typeface="Helvetica" pitchFamily="-109" charset="0"/>
                <a:cs typeface="Helvetica" pitchFamily="-109" charset="0"/>
              </a:rPr>
              <a:t>Professur für Städtebau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  <a:latin typeface="Helvetica" pitchFamily="-109" charset="0"/>
                <a:cs typeface="Helvetica" pitchFamily="-109" charset="0"/>
              </a:rPr>
              <a:t> I </a:t>
            </a:r>
            <a:r>
              <a:rPr lang="de-DE" sz="1100" b="1" baseline="0" dirty="0">
                <a:solidFill>
                  <a:schemeClr val="bg1">
                    <a:lumMod val="50000"/>
                  </a:schemeClr>
                </a:solidFill>
                <a:latin typeface="Helvetica" pitchFamily="-109" charset="0"/>
                <a:cs typeface="Helvetica" pitchFamily="-109" charset="0"/>
              </a:rPr>
              <a:t>Fakultät Architektur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  <a:latin typeface="Helvetica" pitchFamily="-109" charset="0"/>
                <a:cs typeface="Helvetica" pitchFamily="-109" charset="0"/>
              </a:rPr>
              <a:t> I </a:t>
            </a:r>
            <a:r>
              <a:rPr lang="de-DE" sz="1100" b="1" baseline="0" dirty="0">
                <a:solidFill>
                  <a:schemeClr val="bg1">
                    <a:lumMod val="50000"/>
                  </a:schemeClr>
                </a:solidFill>
                <a:latin typeface="Helvetica" pitchFamily="-109" charset="0"/>
                <a:cs typeface="Helvetica" pitchFamily="-109" charset="0"/>
              </a:rPr>
              <a:t>TU Dresden</a:t>
            </a:r>
            <a:endParaRPr lang="de-DE" sz="11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978A9AF8-F6CA-8F4D-98EE-3A12CFC7D929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179512" y="200255"/>
            <a:ext cx="34563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de-DE" sz="1300" b="1" baseline="0" dirty="0">
                <a:solidFill>
                  <a:schemeClr val="tx1"/>
                </a:solidFill>
                <a:latin typeface="arial" charset="0"/>
              </a:rPr>
              <a:t>23.01.2020 I 2. Symposium</a:t>
            </a:r>
            <a:endParaRPr lang="de-DE" sz="1300" b="1" dirty="0">
              <a:solidFill>
                <a:schemeClr val="tx1"/>
              </a:solidFill>
              <a:latin typeface="arial" charset="0"/>
            </a:endParaRPr>
          </a:p>
          <a:p>
            <a:pPr algn="just"/>
            <a:endParaRPr lang="de-DE" sz="1300" dirty="0">
              <a:solidFill>
                <a:schemeClr val="bg2"/>
              </a:solidFill>
              <a:latin typeface="Helvetica Neue Halbfe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9832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00D2427-2A5F-A64F-8B84-EEC2BB497E5F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405571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7658FFC-E107-E240-A6F4-9656C0DF24C3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78629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 bwMode="auto">
          <a:xfrm>
            <a:off x="2705100" y="476672"/>
            <a:ext cx="61873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auto">
          <a:xfrm flipV="1">
            <a:off x="2699792" y="6400800"/>
            <a:ext cx="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097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ba-parkstad.nl/" TargetMode="External"/><Relationship Id="rId3" Type="http://schemas.openxmlformats.org/officeDocument/2006/relationships/hyperlink" Target="http://www.internationale-bauausstellungen.de/" TargetMode="External"/><Relationship Id="rId7" Type="http://schemas.openxmlformats.org/officeDocument/2006/relationships/hyperlink" Target="http://www.iba-thueringen.d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ba.heidelberg.de/de" TargetMode="External"/><Relationship Id="rId5" Type="http://schemas.openxmlformats.org/officeDocument/2006/relationships/hyperlink" Target="http://www.iba-basel.net/de/home" TargetMode="External"/><Relationship Id="rId10" Type="http://schemas.openxmlformats.org/officeDocument/2006/relationships/hyperlink" Target="https://www.iba27.de/" TargetMode="External"/><Relationship Id="rId4" Type="http://schemas.openxmlformats.org/officeDocument/2006/relationships/hyperlink" Target="https://www.iba-hamburg.de/de" TargetMode="External"/><Relationship Id="rId9" Type="http://schemas.openxmlformats.org/officeDocument/2006/relationships/hyperlink" Target="https://www.iba-wien.a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>
            <a:extLst>
              <a:ext uri="{FF2B5EF4-FFF2-40B4-BE49-F238E27FC236}">
                <a16:creationId xmlns:a16="http://schemas.microsoft.com/office/drawing/2014/main" id="{23E3FC64-640B-7043-9407-933DCFBD0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553200"/>
            <a:ext cx="48720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100">
                <a:solidFill>
                  <a:schemeClr val="bg1"/>
                </a:solidFill>
                <a:latin typeface="Frutiger 55 Roman" charset="0"/>
              </a:rPr>
              <a:t>Weltausstellung Chicago 1893 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388752-891D-5844-BBEA-1BCAFE9C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396" y="764704"/>
            <a:ext cx="6660076" cy="5476982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B4E6524A-32B5-014B-A899-00E402FFB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7523"/>
            <a:ext cx="24384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1500" b="1" dirty="0">
                <a:ea typeface="Arial" charset="0"/>
                <a:cs typeface="Arial" charset="0"/>
              </a:rPr>
              <a:t>Internationale Bauausstellungen </a:t>
            </a:r>
          </a:p>
          <a:p>
            <a:r>
              <a:rPr lang="de-DE" sz="1500" b="1" dirty="0">
                <a:ea typeface="Arial" charset="0"/>
                <a:cs typeface="Arial" charset="0"/>
              </a:rPr>
              <a:t>als Zukunftslabor </a:t>
            </a:r>
          </a:p>
          <a:p>
            <a:r>
              <a:rPr lang="de-DE" sz="1500" b="1" dirty="0">
                <a:ea typeface="Arial" charset="0"/>
                <a:cs typeface="Arial" charset="0"/>
              </a:rPr>
              <a:t>für die Entwicklung einer Region</a:t>
            </a:r>
          </a:p>
          <a:p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pPr algn="r"/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Halbfett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D127535-343D-A345-A2DA-2FF57EC714CD}"/>
              </a:ext>
            </a:extLst>
          </p:cNvPr>
          <p:cNvSpPr/>
          <p:nvPr/>
        </p:nvSpPr>
        <p:spPr>
          <a:xfrm>
            <a:off x="7524328" y="3284984"/>
            <a:ext cx="115212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92BE932-3EB4-7D4E-BEDC-44BFE5C52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4959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Übersichtsplan: </a:t>
            </a:r>
            <a:r>
              <a:rPr lang="de-DE" altLang="x-none" sz="800" b="1" dirty="0" err="1">
                <a:latin typeface="Arial" charset="0"/>
              </a:rPr>
              <a:t>www.iba-parkstad.nl</a:t>
            </a:r>
            <a:endParaRPr lang="de-DE" altLang="x-none" sz="8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9313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33A5BCD-22AE-A841-8B61-1A8ADBA2F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900" y="692695"/>
            <a:ext cx="7379349" cy="5432649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BC9486D8-9C70-2541-BBF3-5AC974805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4959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Zeche </a:t>
            </a:r>
            <a:r>
              <a:rPr lang="de-DE" altLang="x-none" sz="800" b="1" dirty="0" err="1">
                <a:latin typeface="Arial" charset="0"/>
              </a:rPr>
              <a:t>Mont-Cenis</a:t>
            </a:r>
            <a:r>
              <a:rPr lang="de-DE" altLang="x-none" sz="800" b="1" dirty="0">
                <a:latin typeface="Arial" charset="0"/>
              </a:rPr>
              <a:t> Herne</a:t>
            </a:r>
          </a:p>
        </p:txBody>
      </p:sp>
    </p:spTree>
    <p:extLst>
      <p:ext uri="{BB962C8B-B14F-4D97-AF65-F5344CB8AC3E}">
        <p14:creationId xmlns:p14="http://schemas.microsoft.com/office/powerpoint/2010/main" val="265814697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37C8E01-2B7A-9E46-8CF1-85B82C24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65" y="692696"/>
            <a:ext cx="8179084" cy="544369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470F692-7382-684D-8467-70CDB29CB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4959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Stadtteilzentrum und Fortbildungsakademie Herne, </a:t>
            </a:r>
            <a:r>
              <a:rPr lang="de-DE" altLang="x-none" sz="800" b="1" dirty="0" err="1">
                <a:latin typeface="Arial" charset="0"/>
              </a:rPr>
              <a:t>Jourda</a:t>
            </a:r>
            <a:r>
              <a:rPr lang="de-DE" altLang="x-none" sz="800" b="1" dirty="0">
                <a:latin typeface="Arial" charset="0"/>
              </a:rPr>
              <a:t> et </a:t>
            </a:r>
            <a:r>
              <a:rPr lang="de-DE" altLang="x-none" sz="800" b="1" dirty="0" err="1">
                <a:latin typeface="Arial" charset="0"/>
              </a:rPr>
              <a:t>Perraudin</a:t>
            </a:r>
            <a:r>
              <a:rPr lang="de-DE" altLang="x-none" sz="800" b="1" dirty="0">
                <a:latin typeface="Arial" charset="0"/>
              </a:rPr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191029871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57E8E1-3416-4745-9D7D-56417C514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60652"/>
            <a:ext cx="8136904" cy="5490526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B4CAAB6D-208E-5E46-9D8A-7D95F1ADC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Peter Latz, Landschaftspark Duisburg-Meiderich</a:t>
            </a:r>
          </a:p>
        </p:txBody>
      </p:sp>
    </p:spTree>
    <p:extLst>
      <p:ext uri="{BB962C8B-B14F-4D97-AF65-F5344CB8AC3E}">
        <p14:creationId xmlns:p14="http://schemas.microsoft.com/office/powerpoint/2010/main" val="50546251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teg DU-Meiderich">
            <a:extLst>
              <a:ext uri="{FF2B5EF4-FFF2-40B4-BE49-F238E27FC236}">
                <a16:creationId xmlns:a16="http://schemas.microsoft.com/office/drawing/2014/main" id="{D7B469F5-0615-E445-B4A9-53BB5903E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3254" y="674316"/>
            <a:ext cx="3648376" cy="545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6671DE19-B700-B54D-B45B-69ED5F3EE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Peter Latz, Landschaftspark Duisburg-Meiderich</a:t>
            </a:r>
          </a:p>
        </p:txBody>
      </p:sp>
      <p:pic>
        <p:nvPicPr>
          <p:cNvPr id="8" name="Picture 5" descr="Kletterer Duisburg Meiderich">
            <a:extLst>
              <a:ext uri="{FF2B5EF4-FFF2-40B4-BE49-F238E27FC236}">
                <a16:creationId xmlns:a16="http://schemas.microsoft.com/office/drawing/2014/main" id="{D5C0C544-B390-B34B-B22F-8B72DCF4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5" y="674315"/>
            <a:ext cx="3624483" cy="545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44301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D74DF4-29C3-984D-BC0E-F1EC0EB1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65" y="692696"/>
            <a:ext cx="8179084" cy="5440672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FBB2BF2B-4271-1649-9667-E80EDFAF8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UNESCO Weltkulturerbe Zeche Zollverein</a:t>
            </a:r>
          </a:p>
        </p:txBody>
      </p:sp>
    </p:spTree>
    <p:extLst>
      <p:ext uri="{BB962C8B-B14F-4D97-AF65-F5344CB8AC3E}">
        <p14:creationId xmlns:p14="http://schemas.microsoft.com/office/powerpoint/2010/main" val="137254525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B1F8A51-A7F4-B84C-BDA7-87B7495CD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692696"/>
            <a:ext cx="8244842" cy="5432648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9881E19-21E8-4D4B-ABCC-E8226DCB8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UNESCO Weltkulturerbe Zeche Zollverein</a:t>
            </a:r>
          </a:p>
        </p:txBody>
      </p:sp>
    </p:spTree>
    <p:extLst>
      <p:ext uri="{BB962C8B-B14F-4D97-AF65-F5344CB8AC3E}">
        <p14:creationId xmlns:p14="http://schemas.microsoft.com/office/powerpoint/2010/main" val="372016301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0" y="8670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Klemskerke, Driftweg</a:t>
            </a:r>
          </a:p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Jean Massart 1908, Georges Charlier 1980, Jan Kempenaers 2004 </a:t>
            </a:r>
          </a:p>
        </p:txBody>
      </p:sp>
      <p:pic>
        <p:nvPicPr>
          <p:cNvPr id="13" name="Picture 2" descr="IBA see Übersichtskar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571179"/>
            <a:ext cx="6400799" cy="4306093"/>
          </a:xfrm>
          <a:prstGeom prst="rect">
            <a:avLst/>
          </a:prstGeom>
          <a:noFill/>
        </p:spPr>
      </p:pic>
      <p:sp>
        <p:nvSpPr>
          <p:cNvPr id="5" name="Text Box 15">
            <a:extLst>
              <a:ext uri="{FF2B5EF4-FFF2-40B4-BE49-F238E27FC236}">
                <a16:creationId xmlns:a16="http://schemas.microsoft.com/office/drawing/2014/main" id="{462316E7-2403-0442-B9FB-7D6E9874F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04" y="1522759"/>
            <a:ext cx="25594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de-DE" sz="1500" b="1" dirty="0">
                <a:latin typeface="Helvetica" pitchFamily="-109" charset="0"/>
                <a:cs typeface="Helvetica" pitchFamily="-109" charset="0"/>
              </a:rPr>
              <a:t>IBA SEE 2010</a:t>
            </a:r>
          </a:p>
          <a:p>
            <a:r>
              <a:rPr lang="de-DE" sz="1500" b="1" dirty="0">
                <a:latin typeface="Helvetica" pitchFamily="-109" charset="0"/>
                <a:cs typeface="Helvetica" pitchFamily="-109" charset="0"/>
              </a:rPr>
              <a:t>Fürst </a:t>
            </a:r>
            <a:r>
              <a:rPr lang="de-DE" sz="1500" b="1" dirty="0" err="1">
                <a:latin typeface="Helvetica" pitchFamily="-109" charset="0"/>
                <a:cs typeface="Helvetica" pitchFamily="-109" charset="0"/>
              </a:rPr>
              <a:t>Pückler</a:t>
            </a:r>
            <a:r>
              <a:rPr lang="de-DE" sz="1500" b="1" dirty="0">
                <a:latin typeface="Helvetica" pitchFamily="-109" charset="0"/>
                <a:cs typeface="Helvetica" pitchFamily="-109" charset="0"/>
              </a:rPr>
              <a:t> Land</a:t>
            </a:r>
          </a:p>
          <a:p>
            <a:endParaRPr lang="de-DE" sz="1500" b="1" dirty="0">
              <a:latin typeface="Helvetica" pitchFamily="-109" charset="0"/>
              <a:cs typeface="Helvetica" pitchFamily="-109" charset="0"/>
            </a:endParaRPr>
          </a:p>
          <a:p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cs typeface="Helvetica" pitchFamily="-109" charset="0"/>
              </a:rPr>
              <a:t>Bewegtes Land</a:t>
            </a:r>
          </a:p>
          <a:p>
            <a:endParaRPr lang="de-DE" sz="1500" b="1" dirty="0"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13334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0" y="8670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Klemskerke, Driftweg</a:t>
            </a:r>
          </a:p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Jean Massart 1908, Georges Charlier 1980, Jan Kempenaers 2004 </a:t>
            </a:r>
          </a:p>
        </p:txBody>
      </p:sp>
      <p:pic>
        <p:nvPicPr>
          <p:cNvPr id="12" name="Picture 2" descr="iba-s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7" y="692054"/>
            <a:ext cx="8305665" cy="5433290"/>
          </a:xfrm>
          <a:prstGeom prst="rect">
            <a:avLst/>
          </a:prstGeom>
          <a:noFill/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7F3D4983-C5CD-044C-BD79-535793F3F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IBA Terrassen Großräschen, Ferdinand Heide</a:t>
            </a:r>
          </a:p>
        </p:txBody>
      </p:sp>
    </p:spTree>
    <p:extLst>
      <p:ext uri="{BB962C8B-B14F-4D97-AF65-F5344CB8AC3E}">
        <p14:creationId xmlns:p14="http://schemas.microsoft.com/office/powerpoint/2010/main" val="99626488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0" y="8670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Klemskerke, Driftweg</a:t>
            </a:r>
          </a:p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Jean Massart 1908, Georges Charlier 1980, Jan Kempenaers 2004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EBBADB-3BFC-FC4E-8375-525706380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" y="692696"/>
            <a:ext cx="8305665" cy="542854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713B2E6-33B3-3C4A-A6CE-A56508C72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Visualisierung Zukunft IBA Terrassen</a:t>
            </a:r>
          </a:p>
        </p:txBody>
      </p:sp>
    </p:spTree>
    <p:extLst>
      <p:ext uri="{BB962C8B-B14F-4D97-AF65-F5344CB8AC3E}">
        <p14:creationId xmlns:p14="http://schemas.microsoft.com/office/powerpoint/2010/main" val="341474396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0" y="8670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Klemskerke, Driftweg</a:t>
            </a:r>
          </a:p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Jean Massart 1908, Georges Charlier 1980, Jan Kempenaers 2004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8002F6-C6CA-3845-A428-DA53007B7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" y="692696"/>
            <a:ext cx="8305665" cy="53943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47BE05C-7AB8-DD4E-A6C2-62BE69306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IBA Landmarke, Stefan </a:t>
            </a:r>
            <a:r>
              <a:rPr lang="de-DE" altLang="x-none" sz="800" b="1" dirty="0" err="1">
                <a:latin typeface="Arial" charset="0"/>
              </a:rPr>
              <a:t>Giers</a:t>
            </a:r>
            <a:r>
              <a:rPr lang="de-DE" altLang="x-none" sz="800" b="1" dirty="0">
                <a:latin typeface="Arial" charset="0"/>
              </a:rPr>
              <a:t> München</a:t>
            </a:r>
          </a:p>
        </p:txBody>
      </p:sp>
    </p:spTree>
    <p:extLst>
      <p:ext uri="{BB962C8B-B14F-4D97-AF65-F5344CB8AC3E}">
        <p14:creationId xmlns:p14="http://schemas.microsoft.com/office/powerpoint/2010/main" val="20531778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/>
          <p:cNvSpPr>
            <a:spLocks noChangeArrowheads="1"/>
          </p:cNvSpPr>
          <p:nvPr/>
        </p:nvSpPr>
        <p:spPr bwMode="auto">
          <a:xfrm>
            <a:off x="6488113" y="6597650"/>
            <a:ext cx="2571750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/>
            <a:r>
              <a:rPr lang="de-DE" sz="1100">
                <a:solidFill>
                  <a:srgbClr val="FFFFFF"/>
                </a:solidFill>
              </a:rPr>
              <a:t>Bauausstellung Berlin, Interbau 1957</a:t>
            </a:r>
          </a:p>
        </p:txBody>
      </p:sp>
      <p:pic>
        <p:nvPicPr>
          <p:cNvPr id="116739" name="Bild 4" descr="hansaviertel1962_lda_8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1556792"/>
            <a:ext cx="6194362" cy="446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5">
            <a:extLst>
              <a:ext uri="{FF2B5EF4-FFF2-40B4-BE49-F238E27FC236}">
                <a16:creationId xmlns:a16="http://schemas.microsoft.com/office/drawing/2014/main" id="{ED1128B9-FCD0-8D42-9691-6E9F0C753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7523"/>
            <a:ext cx="2788096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GB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Interbau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 Berlin 1957</a:t>
            </a:r>
          </a:p>
          <a:p>
            <a:endParaRPr lang="en-GB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 von morgen</a:t>
            </a:r>
          </a:p>
          <a:p>
            <a:endParaRPr lang="en-GB" sz="15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1D65D5D-35C7-7347-97E3-3027487E8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4959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Luftbild Berlin-Hansaviertel 1962</a:t>
            </a:r>
          </a:p>
        </p:txBody>
      </p:sp>
    </p:spTree>
    <p:extLst>
      <p:ext uri="{BB962C8B-B14F-4D97-AF65-F5344CB8AC3E}">
        <p14:creationId xmlns:p14="http://schemas.microsoft.com/office/powerpoint/2010/main" val="3069519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0" y="8670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Klemskerke, Driftweg</a:t>
            </a:r>
          </a:p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Jean Massart 1908, Georges Charlier 1980, Jan Kempenaers 2004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6471D7-1E3F-3648-ACB3-7FD72FF80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963"/>
            <a:ext cx="9144000" cy="432007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6A6658D4-9A31-0341-BECA-B1D7E1BE3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Lausitzer Seenplatte</a:t>
            </a:r>
          </a:p>
        </p:txBody>
      </p:sp>
    </p:spTree>
    <p:extLst>
      <p:ext uri="{BB962C8B-B14F-4D97-AF65-F5344CB8AC3E}">
        <p14:creationId xmlns:p14="http://schemas.microsoft.com/office/powerpoint/2010/main" val="209193819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0" y="8670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Klemskerke, Driftweg</a:t>
            </a:r>
          </a:p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Jean Massart 1908, Georges Charlier 1980, Jan Kempenaers 2004 </a:t>
            </a:r>
          </a:p>
        </p:txBody>
      </p:sp>
      <p:pic>
        <p:nvPicPr>
          <p:cNvPr id="12" name="Picture 2" descr="schrumpfen-woh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692695"/>
            <a:ext cx="5069160" cy="5367347"/>
          </a:xfrm>
          <a:prstGeom prst="rect">
            <a:avLst/>
          </a:prstGeom>
          <a:noFill/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12304" y="1522759"/>
            <a:ext cx="25594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de-DE" sz="1500" b="1">
                <a:latin typeface="Helvetica" pitchFamily="-109" charset="0"/>
                <a:cs typeface="Helvetica" pitchFamily="-109" charset="0"/>
              </a:rPr>
              <a:t>Kann weniger mehr sein?</a:t>
            </a:r>
            <a:endParaRPr lang="de-DE" sz="1500" b="1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4E64C88-A1A9-2B49-BF00-693AB9C76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P. Oswalt, K. </a:t>
            </a:r>
            <a:r>
              <a:rPr lang="de-DE" altLang="x-none" sz="800" b="1" dirty="0" err="1">
                <a:latin typeface="Arial" charset="0"/>
              </a:rPr>
              <a:t>Overmeyer</a:t>
            </a:r>
            <a:r>
              <a:rPr lang="de-DE" altLang="x-none" sz="800" b="1" dirty="0">
                <a:latin typeface="Arial" charset="0"/>
              </a:rPr>
              <a:t>: Weniger ist mehr</a:t>
            </a:r>
          </a:p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Studie der Stiftung Bauhaus Dessau, 2001</a:t>
            </a:r>
          </a:p>
        </p:txBody>
      </p:sp>
    </p:spTree>
    <p:extLst>
      <p:ext uri="{BB962C8B-B14F-4D97-AF65-F5344CB8AC3E}">
        <p14:creationId xmlns:p14="http://schemas.microsoft.com/office/powerpoint/2010/main" val="1171833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0" y="8670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Klemskerke, Driftweg</a:t>
            </a:r>
          </a:p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Jean Massart 1908, Georges Charlier 1980, Jan Kempenaers 2004 </a:t>
            </a:r>
          </a:p>
        </p:txBody>
      </p:sp>
      <p:pic>
        <p:nvPicPr>
          <p:cNvPr id="12" name="Picture 2" descr="i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199" y="692696"/>
            <a:ext cx="5841833" cy="5544616"/>
          </a:xfrm>
          <a:prstGeom prst="rect">
            <a:avLst/>
          </a:prstGeom>
          <a:noFill/>
        </p:spPr>
      </p:pic>
      <p:sp>
        <p:nvSpPr>
          <p:cNvPr id="4" name="Text Box 15">
            <a:extLst>
              <a:ext uri="{FF2B5EF4-FFF2-40B4-BE49-F238E27FC236}">
                <a16:creationId xmlns:a16="http://schemas.microsoft.com/office/drawing/2014/main" id="{BCFBEA2A-AE59-8440-B48E-F1579AFE2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04" y="1522759"/>
            <a:ext cx="2559496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de-DE" sz="1500" b="1" dirty="0">
                <a:latin typeface="Helvetica" pitchFamily="-109" charset="0"/>
                <a:cs typeface="Helvetica" pitchFamily="-109" charset="0"/>
              </a:rPr>
              <a:t>IBA Stadtumbau</a:t>
            </a:r>
          </a:p>
          <a:p>
            <a:r>
              <a:rPr lang="de-DE" sz="1500" b="1" dirty="0">
                <a:latin typeface="Helvetica" pitchFamily="-109" charset="0"/>
                <a:cs typeface="Helvetica" pitchFamily="-109" charset="0"/>
              </a:rPr>
              <a:t>Sachsen-Anhalt 2010</a:t>
            </a:r>
          </a:p>
          <a:p>
            <a:endParaRPr lang="de-DE" sz="1500" b="1" dirty="0">
              <a:latin typeface="Helvetica" pitchFamily="-109" charset="0"/>
              <a:cs typeface="Helvetica" pitchFamily="-109" charset="0"/>
            </a:endParaRPr>
          </a:p>
          <a:p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cs typeface="Helvetica" pitchFamily="-109" charset="0"/>
              </a:rPr>
              <a:t>Weniger ist Zukunft</a:t>
            </a: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9990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ba"/>
          <p:cNvPicPr>
            <a:picLocks noChangeAspect="1" noChangeArrowheads="1"/>
          </p:cNvPicPr>
          <p:nvPr/>
        </p:nvPicPr>
        <p:blipFill rotWithShape="1">
          <a:blip r:embed="rId2"/>
          <a:srcRect t="2763"/>
          <a:stretch/>
        </p:blipFill>
        <p:spPr bwMode="auto">
          <a:xfrm>
            <a:off x="2358008" y="834972"/>
            <a:ext cx="6030416" cy="5489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757192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0" y="8670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Klemskerke, Driftweg</a:t>
            </a:r>
          </a:p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Jean Massart 1908, Georges Charlier 1980, Jan Kempenaers 2004 </a:t>
            </a:r>
          </a:p>
        </p:txBody>
      </p:sp>
      <p:pic>
        <p:nvPicPr>
          <p:cNvPr id="12" name="Picture 2" descr="Dess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600200"/>
            <a:ext cx="6400800" cy="4587240"/>
          </a:xfrm>
          <a:prstGeom prst="rect">
            <a:avLst/>
          </a:prstGeom>
          <a:noFill/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12304" y="1522759"/>
            <a:ext cx="25594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GB" sz="1500" b="1" dirty="0" err="1">
                <a:latin typeface="Helvetica" pitchFamily="-109" charset="0"/>
                <a:cs typeface="Helvetica" pitchFamily="-109" charset="0"/>
              </a:rPr>
              <a:t>Stadtumbau</a:t>
            </a:r>
            <a:r>
              <a:rPr lang="en-GB" sz="1500" b="1" dirty="0">
                <a:latin typeface="Helvetica" pitchFamily="-109" charset="0"/>
                <a:cs typeface="Helvetica" pitchFamily="-109" charset="0"/>
              </a:rPr>
              <a:t> </a:t>
            </a:r>
            <a:r>
              <a:rPr lang="en-GB" sz="1500" b="1" dirty="0" err="1">
                <a:latin typeface="Helvetica" pitchFamily="-109" charset="0"/>
                <a:cs typeface="Helvetica" pitchFamily="-109" charset="0"/>
              </a:rPr>
              <a:t>gestalten</a:t>
            </a:r>
            <a:endParaRPr lang="en-GB" sz="1500" b="1" dirty="0">
              <a:latin typeface="Helvetica" pitchFamily="-109" charset="0"/>
              <a:cs typeface="Helvetica" pitchFamily="-109" charset="0"/>
            </a:endParaRPr>
          </a:p>
          <a:p>
            <a:endParaRPr lang="en-GB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en-GB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en-GB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B88FD96-DB06-1742-9BED-CE121BFB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IBA Stadtumbau 2010, Dessau-Roßlau</a:t>
            </a:r>
          </a:p>
        </p:txBody>
      </p:sp>
    </p:spTree>
    <p:extLst>
      <p:ext uri="{BB962C8B-B14F-4D97-AF65-F5344CB8AC3E}">
        <p14:creationId xmlns:p14="http://schemas.microsoft.com/office/powerpoint/2010/main" val="40316753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Bernburg_Projektkar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636" y="1066800"/>
            <a:ext cx="6511964" cy="4857159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5383" y="1505635"/>
            <a:ext cx="263842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Bernburg</a:t>
            </a:r>
          </a:p>
          <a:p>
            <a:pPr eaLnBrk="0" hangingPunct="0"/>
            <a:endParaRPr lang="de-DE" sz="1500" b="1" dirty="0"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  <a:p>
            <a:pPr eaLnBrk="0" hangingPunct="0"/>
            <a:r>
              <a:rPr lang="de-DE" sz="15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ea typeface="Helvetica" pitchFamily="-109" charset="0"/>
                <a:cs typeface="Helvetica" pitchFamily="-109" charset="0"/>
              </a:rPr>
              <a:t>ZukunftsBildung</a:t>
            </a:r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4927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ba"/>
          <p:cNvPicPr>
            <a:picLocks noChangeAspect="1" noChangeArrowheads="1"/>
          </p:cNvPicPr>
          <p:nvPr/>
        </p:nvPicPr>
        <p:blipFill rotWithShape="1">
          <a:blip r:embed="rId2"/>
          <a:srcRect b="7277"/>
          <a:stretch/>
        </p:blipFill>
        <p:spPr bwMode="auto">
          <a:xfrm>
            <a:off x="539552" y="908720"/>
            <a:ext cx="8277200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85680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campus.technik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16" y="1127264"/>
            <a:ext cx="6919208" cy="4587736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6B8CC053-BB26-8E44-B282-C28CF584F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Campus Technikum, Junk + Reich, Weimar</a:t>
            </a:r>
          </a:p>
        </p:txBody>
      </p:sp>
    </p:spTree>
    <p:extLst>
      <p:ext uri="{BB962C8B-B14F-4D97-AF65-F5344CB8AC3E}">
        <p14:creationId xmlns:p14="http://schemas.microsoft.com/office/powerpoint/2010/main" val="94538419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7149FEA-CB81-7C48-99B2-092106E5A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27264"/>
            <a:ext cx="6939047" cy="4587736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69A57787-4D13-5C4B-86BA-DCF13B07F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Campus Technikum, Junk + Reich, Weimar</a:t>
            </a:r>
          </a:p>
        </p:txBody>
      </p:sp>
    </p:spTree>
    <p:extLst>
      <p:ext uri="{BB962C8B-B14F-4D97-AF65-F5344CB8AC3E}">
        <p14:creationId xmlns:p14="http://schemas.microsoft.com/office/powerpoint/2010/main" val="375109218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Aschersleben_Projektkar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61375"/>
            <a:ext cx="6781800" cy="5058425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5383" y="1505635"/>
            <a:ext cx="263842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Aschersleben</a:t>
            </a:r>
          </a:p>
          <a:p>
            <a:pPr eaLnBrk="0" hangingPunct="0"/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  <a:p>
            <a:pPr eaLnBrk="0" hangingPunct="0"/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ea typeface="Helvetica" pitchFamily="-109" charset="0"/>
                <a:cs typeface="Helvetica" pitchFamily="-109" charset="0"/>
              </a:rPr>
              <a:t>Von außen nach innen</a:t>
            </a:r>
          </a:p>
        </p:txBody>
      </p:sp>
    </p:spTree>
    <p:extLst>
      <p:ext uri="{BB962C8B-B14F-4D97-AF65-F5344CB8AC3E}">
        <p14:creationId xmlns:p14="http://schemas.microsoft.com/office/powerpoint/2010/main" val="46485197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/>
          <p:cNvSpPr>
            <a:spLocks noChangeArrowheads="1"/>
          </p:cNvSpPr>
          <p:nvPr/>
        </p:nvSpPr>
        <p:spPr bwMode="auto">
          <a:xfrm>
            <a:off x="6488113" y="6597650"/>
            <a:ext cx="2571750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/>
            <a:r>
              <a:rPr lang="de-DE" sz="1100">
                <a:solidFill>
                  <a:srgbClr val="FFFFFF"/>
                </a:solidFill>
              </a:rPr>
              <a:t>Bauausstellung Berlin, Interbau 1957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5FC70D-5C72-184B-8F3C-FB05E56CE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540055"/>
            <a:ext cx="6408712" cy="4436230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9C0DF947-33CD-F143-B670-EE2667DF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4959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Ausstellungsgelände 1957</a:t>
            </a:r>
          </a:p>
        </p:txBody>
      </p:sp>
    </p:spTree>
    <p:extLst>
      <p:ext uri="{BB962C8B-B14F-4D97-AF65-F5344CB8AC3E}">
        <p14:creationId xmlns:p14="http://schemas.microsoft.com/office/powerpoint/2010/main" val="2505621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45555147_3b346fea8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2362200" cy="2483622"/>
          </a:xfrm>
          <a:prstGeom prst="rect">
            <a:avLst/>
          </a:prstGeom>
        </p:spPr>
      </p:pic>
      <p:pic>
        <p:nvPicPr>
          <p:cNvPr id="4" name="Bild 3" descr="45555237_eb78a842d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8" y="3769992"/>
            <a:ext cx="3738562" cy="2477664"/>
          </a:xfrm>
          <a:prstGeom prst="rect">
            <a:avLst/>
          </a:prstGeom>
        </p:spPr>
      </p:pic>
      <p:pic>
        <p:nvPicPr>
          <p:cNvPr id="5" name="Bild 4" descr="45555225_4c4863fde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072" y="3769991"/>
            <a:ext cx="3310128" cy="2478409"/>
          </a:xfrm>
          <a:prstGeom prst="rect">
            <a:avLst/>
          </a:prstGeom>
        </p:spPr>
      </p:pic>
      <p:pic>
        <p:nvPicPr>
          <p:cNvPr id="6" name="Bild 5" descr="45555205_3a311e11d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1219200"/>
            <a:ext cx="3200400" cy="2396252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55C5FACA-B15C-D845-83D9-012313F2D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Bildungszentrum </a:t>
            </a:r>
            <a:r>
              <a:rPr lang="de-DE" altLang="x-none" sz="800" b="1" dirty="0" err="1">
                <a:latin typeface="Arial" charset="0"/>
              </a:rPr>
              <a:t>Bestehornpark</a:t>
            </a:r>
            <a:r>
              <a:rPr lang="de-DE" altLang="x-none" sz="800" b="1" dirty="0">
                <a:latin typeface="Arial" charset="0"/>
              </a:rPr>
              <a:t>,</a:t>
            </a:r>
          </a:p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Lederer, </a:t>
            </a:r>
            <a:r>
              <a:rPr lang="de-DE" altLang="x-none" sz="800" b="1" dirty="0" err="1">
                <a:latin typeface="Arial" charset="0"/>
              </a:rPr>
              <a:t>Ragnasdottir</a:t>
            </a:r>
            <a:r>
              <a:rPr lang="de-DE" altLang="x-none" sz="800" b="1" dirty="0">
                <a:latin typeface="Arial" charset="0"/>
              </a:rPr>
              <a:t>, </a:t>
            </a:r>
            <a:r>
              <a:rPr lang="de-DE" altLang="x-none" sz="800" b="1" dirty="0" err="1">
                <a:latin typeface="Arial" charset="0"/>
              </a:rPr>
              <a:t>Oei</a:t>
            </a:r>
            <a:r>
              <a:rPr lang="de-DE" altLang="x-none" sz="800" b="1" dirty="0">
                <a:latin typeface="Arial" charset="0"/>
              </a:rPr>
              <a:t>, Stuttgart</a:t>
            </a:r>
          </a:p>
        </p:txBody>
      </p:sp>
    </p:spTree>
    <p:extLst>
      <p:ext uri="{BB962C8B-B14F-4D97-AF65-F5344CB8AC3E}">
        <p14:creationId xmlns:p14="http://schemas.microsoft.com/office/powerpoint/2010/main" val="64914743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2007_06_01-fotos-drive-thru-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53" y="1447800"/>
            <a:ext cx="6401296" cy="4164212"/>
          </a:xfrm>
          <a:prstGeom prst="rect">
            <a:avLst/>
          </a:prstGeom>
        </p:spPr>
      </p:pic>
      <p:pic>
        <p:nvPicPr>
          <p:cNvPr id="8" name="Bild 7" descr="drive thru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230182"/>
            <a:ext cx="2084179" cy="1381830"/>
          </a:xfrm>
          <a:prstGeom prst="rect">
            <a:avLst/>
          </a:prstGeom>
        </p:spPr>
      </p:pic>
      <p:pic>
        <p:nvPicPr>
          <p:cNvPr id="9" name="Bild 8" descr="rot-tou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95400"/>
            <a:ext cx="2263384" cy="1726555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43D7948A-9054-5D41-A7E3-6EE14B2B7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IBA Stadtumbau 2010, Aschersleben,</a:t>
            </a:r>
          </a:p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Drive-Through-Gallery</a:t>
            </a:r>
          </a:p>
        </p:txBody>
      </p:sp>
    </p:spTree>
    <p:extLst>
      <p:ext uri="{BB962C8B-B14F-4D97-AF65-F5344CB8AC3E}">
        <p14:creationId xmlns:p14="http://schemas.microsoft.com/office/powerpoint/2010/main" val="285302929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Staßfurt_Projektkar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95400"/>
            <a:ext cx="6513056" cy="4857974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5383" y="1505635"/>
            <a:ext cx="263842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Staßfurt</a:t>
            </a:r>
          </a:p>
          <a:p>
            <a:pPr eaLnBrk="0" hangingPunct="0"/>
            <a:endParaRPr lang="de-DE" sz="1500" b="1" dirty="0"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  <a:p>
            <a:pPr eaLnBrk="0" hangingPunct="0"/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ea typeface="Helvetica" pitchFamily="-109" charset="0"/>
                <a:cs typeface="Helvetica" pitchFamily="-109" charset="0"/>
              </a:rPr>
              <a:t>Aufheben der Mitte</a:t>
            </a:r>
          </a:p>
        </p:txBody>
      </p:sp>
    </p:spTree>
    <p:extLst>
      <p:ext uri="{BB962C8B-B14F-4D97-AF65-F5344CB8AC3E}">
        <p14:creationId xmlns:p14="http://schemas.microsoft.com/office/powerpoint/2010/main" val="343806778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assfurt_Lage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437" y="832890"/>
            <a:ext cx="5996027" cy="536126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513F523-77DB-864F-8F03-A1554960B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Neue Mitte Staßfurt, </a:t>
            </a:r>
          </a:p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Häfner Jiménez Landschaftsarchitektur, Berlin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D1BF865-3EE4-E342-9468-160DCD84C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83" y="1505635"/>
            <a:ext cx="263842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Deutscher </a:t>
            </a:r>
          </a:p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Städtebaupreis</a:t>
            </a:r>
          </a:p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269355617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stassfu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589" y="764705"/>
            <a:ext cx="7379299" cy="542043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26F0256B-FD19-0346-8720-D91F16534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Neue Mitte Staßfurt, </a:t>
            </a:r>
          </a:p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Häfner Jiménez Landschaftsarchitektur, Berlin</a:t>
            </a:r>
          </a:p>
        </p:txBody>
      </p:sp>
    </p:spTree>
    <p:extLst>
      <p:ext uri="{BB962C8B-B14F-4D97-AF65-F5344CB8AC3E}">
        <p14:creationId xmlns:p14="http://schemas.microsoft.com/office/powerpoint/2010/main" val="266397143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0" y="8670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Klemskerke, Driftweg</a:t>
            </a:r>
          </a:p>
          <a:p>
            <a:pPr algn="r" eaLnBrk="0" hangingPunct="0"/>
            <a:r>
              <a:rPr lang="de-DE" sz="1000">
                <a:solidFill>
                  <a:schemeClr val="bg1"/>
                </a:solidFill>
                <a:latin typeface="Frutiger 55 Roman" pitchFamily="-109" charset="0"/>
              </a:rPr>
              <a:t>Jean Massart 1908, Georges Charlier 1980, Jan Kempenaers 2004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B88FD96-DB06-1742-9BED-CE121BFB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IBA Stadtumbau 2010, Organigramm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DB9309C-6676-E14C-B910-36402950C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4"/>
          <a:stretch/>
        </p:blipFill>
        <p:spPr>
          <a:xfrm>
            <a:off x="838460" y="764705"/>
            <a:ext cx="7910004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7147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3105D606-5C54-104B-B685-C5ED33FFA7E8}"/>
              </a:ext>
            </a:extLst>
          </p:cNvPr>
          <p:cNvSpPr/>
          <p:nvPr/>
        </p:nvSpPr>
        <p:spPr>
          <a:xfrm>
            <a:off x="539552" y="5661248"/>
            <a:ext cx="3358505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33C2BE9-9337-C445-B7A4-0C35EE5F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83" y="5038000"/>
            <a:ext cx="35745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Präsentation einer regionalen IBA:</a:t>
            </a:r>
          </a:p>
          <a:p>
            <a:pPr eaLnBrk="0" hangingPunct="0"/>
            <a:endParaRPr lang="de-DE" sz="1500" b="1" dirty="0"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Mobilität, Ausstellung...</a:t>
            </a:r>
          </a:p>
          <a:p>
            <a:pPr eaLnBrk="0" hangingPunct="0"/>
            <a:endParaRPr lang="de-DE" sz="1500" b="1" dirty="0"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201403-5B13-3D44-A586-50C11454E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4" b="1700"/>
          <a:stretch/>
        </p:blipFill>
        <p:spPr>
          <a:xfrm>
            <a:off x="192225" y="620688"/>
            <a:ext cx="8772263" cy="547260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92F0D3A-37C9-8147-9020-3984526A42FE}"/>
              </a:ext>
            </a:extLst>
          </p:cNvPr>
          <p:cNvSpPr/>
          <p:nvPr/>
        </p:nvSpPr>
        <p:spPr>
          <a:xfrm>
            <a:off x="87238" y="5661248"/>
            <a:ext cx="441275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DFB273D0-9402-DD4A-B72E-6B603C9A6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83" y="5683314"/>
            <a:ext cx="37905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Aktivitäten</a:t>
            </a:r>
          </a:p>
          <a:p>
            <a:pPr eaLnBrk="0" hangingPunct="0"/>
            <a:endParaRPr lang="de-DE" sz="1500" b="1" dirty="0"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4589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3105D606-5C54-104B-B685-C5ED33FFA7E8}"/>
              </a:ext>
            </a:extLst>
          </p:cNvPr>
          <p:cNvSpPr/>
          <p:nvPr/>
        </p:nvSpPr>
        <p:spPr>
          <a:xfrm>
            <a:off x="539552" y="5661248"/>
            <a:ext cx="3358505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33C2BE9-9337-C445-B7A4-0C35EE5F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83" y="5038000"/>
            <a:ext cx="35745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Präsentation einer regionalen IBA:</a:t>
            </a:r>
          </a:p>
          <a:p>
            <a:pPr eaLnBrk="0" hangingPunct="0"/>
            <a:endParaRPr lang="de-DE" sz="1500" b="1" dirty="0"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Mobilität, Ausstellung...</a:t>
            </a:r>
          </a:p>
          <a:p>
            <a:pPr eaLnBrk="0" hangingPunct="0"/>
            <a:endParaRPr lang="de-DE" sz="1500" b="1" dirty="0"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FF0238-08BB-0F4D-86F2-86D8E1C01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34" b="733"/>
          <a:stretch/>
        </p:blipFill>
        <p:spPr>
          <a:xfrm>
            <a:off x="205383" y="620688"/>
            <a:ext cx="8752128" cy="568863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D0BC111-4DE2-BF44-BB0F-1D040962AE50}"/>
              </a:ext>
            </a:extLst>
          </p:cNvPr>
          <p:cNvSpPr/>
          <p:nvPr/>
        </p:nvSpPr>
        <p:spPr>
          <a:xfrm>
            <a:off x="87238" y="5661248"/>
            <a:ext cx="441275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17DD17B1-5FAA-C241-944F-CD9720238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83" y="5683314"/>
            <a:ext cx="37905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Kommunikationskonzept</a:t>
            </a:r>
          </a:p>
          <a:p>
            <a:pPr eaLnBrk="0" hangingPunct="0"/>
            <a:endParaRPr lang="de-DE" sz="1500" b="1" dirty="0"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85306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AD2C2E5-366C-A24B-98D8-C71089A80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" t="18560"/>
          <a:stretch/>
        </p:blipFill>
        <p:spPr>
          <a:xfrm>
            <a:off x="323528" y="835541"/>
            <a:ext cx="8532440" cy="510941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105D606-5C54-104B-B685-C5ED33FFA7E8}"/>
              </a:ext>
            </a:extLst>
          </p:cNvPr>
          <p:cNvSpPr/>
          <p:nvPr/>
        </p:nvSpPr>
        <p:spPr>
          <a:xfrm>
            <a:off x="539552" y="5661248"/>
            <a:ext cx="3358505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33C2BE9-9337-C445-B7A4-0C35EE5F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83" y="5683314"/>
            <a:ext cx="37905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Präsentation im Ausstellungsjahr 2010</a:t>
            </a:r>
          </a:p>
          <a:p>
            <a:pPr eaLnBrk="0" hangingPunct="0"/>
            <a:endParaRPr lang="de-DE" sz="1500" b="1" dirty="0"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17606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633D338-0C4F-EC43-8513-EEB8A80A4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" t="21174"/>
          <a:stretch/>
        </p:blipFill>
        <p:spPr>
          <a:xfrm>
            <a:off x="288032" y="989889"/>
            <a:ext cx="8748464" cy="51143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105D606-5C54-104B-B685-C5ED33FFA7E8}"/>
              </a:ext>
            </a:extLst>
          </p:cNvPr>
          <p:cNvSpPr/>
          <p:nvPr/>
        </p:nvSpPr>
        <p:spPr>
          <a:xfrm>
            <a:off x="539552" y="5661248"/>
            <a:ext cx="41044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DC026212-5115-034C-8DA1-23EEB2F1C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83" y="5683314"/>
            <a:ext cx="37905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500" b="1" dirty="0">
                <a:latin typeface="Helvetica" pitchFamily="-109" charset="0"/>
                <a:ea typeface="Helvetica" pitchFamily="-109" charset="0"/>
                <a:cs typeface="Helvetica" pitchFamily="-109" charset="0"/>
              </a:rPr>
              <a:t>Polyzentrische IBA &gt; Mobilitätskonzept</a:t>
            </a:r>
          </a:p>
          <a:p>
            <a:pPr eaLnBrk="0" hangingPunct="0"/>
            <a:endParaRPr lang="de-DE" sz="1500" b="1" dirty="0">
              <a:latin typeface="Helvetica" pitchFamily="-109" charset="0"/>
              <a:ea typeface="Helvetica" pitchFamily="-109" charset="0"/>
              <a:cs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04006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120" y="688057"/>
            <a:ext cx="5106980" cy="554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6921500" y="6600825"/>
            <a:ext cx="2222500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r"/>
            <a:r>
              <a:rPr lang="de-DE" sz="1100">
                <a:solidFill>
                  <a:srgbClr val="FFFFFF"/>
                </a:solidFill>
                <a:latin typeface="Frutiger 55 Roman" charset="0"/>
              </a:rPr>
              <a:t>IBA Berlin 1987 Planungsgebiet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51520" y="1522759"/>
            <a:ext cx="278809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GB" sz="1500" b="1" dirty="0">
                <a:latin typeface="Helvetica" pitchFamily="-109" charset="0"/>
                <a:cs typeface="Helvetica" pitchFamily="-109" charset="0"/>
              </a:rPr>
              <a:t>Internationale </a:t>
            </a:r>
            <a:r>
              <a:rPr lang="en-GB" sz="1500" b="1" dirty="0" err="1">
                <a:latin typeface="Helvetica" pitchFamily="-109" charset="0"/>
                <a:cs typeface="Helvetica" pitchFamily="-109" charset="0"/>
              </a:rPr>
              <a:t>Bauausstellung</a:t>
            </a:r>
            <a:r>
              <a:rPr lang="en-GB" sz="1500" b="1" dirty="0">
                <a:latin typeface="Helvetica" pitchFamily="-109" charset="0"/>
                <a:cs typeface="Helvetica" pitchFamily="-109" charset="0"/>
              </a:rPr>
              <a:t> </a:t>
            </a:r>
          </a:p>
          <a:p>
            <a:r>
              <a:rPr lang="en-GB" sz="1500" b="1" dirty="0">
                <a:latin typeface="Helvetica" pitchFamily="-109" charset="0"/>
                <a:cs typeface="Helvetica" pitchFamily="-109" charset="0"/>
              </a:rPr>
              <a:t>Berlin 1987</a:t>
            </a:r>
          </a:p>
          <a:p>
            <a:endParaRPr lang="en-GB" sz="1500" b="1" dirty="0">
              <a:latin typeface="Helvetica" pitchFamily="-109" charset="0"/>
              <a:cs typeface="Helvetica" pitchFamily="-109" charset="0"/>
            </a:endParaRPr>
          </a:p>
          <a:p>
            <a:r>
              <a:rPr lang="en-GB" sz="15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cs typeface="Helvetica" pitchFamily="-109" charset="0"/>
              </a:rPr>
              <a:t>Kritische</a:t>
            </a:r>
            <a:r>
              <a:rPr lang="en-GB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cs typeface="Helvetica" pitchFamily="-109" charset="0"/>
              </a:rPr>
              <a:t> </a:t>
            </a:r>
          </a:p>
          <a:p>
            <a:r>
              <a:rPr lang="en-GB" sz="15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cs typeface="Helvetica" pitchFamily="-109" charset="0"/>
              </a:rPr>
              <a:t>Rekonstruktion</a:t>
            </a:r>
            <a:endParaRPr lang="en-GB" sz="15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en-GB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0C7CEC4-39C5-374E-8799-8FBB14FD9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4959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IBA Berlin 1987 Projektgebiet</a:t>
            </a:r>
          </a:p>
        </p:txBody>
      </p:sp>
    </p:spTree>
    <p:extLst>
      <p:ext uri="{BB962C8B-B14F-4D97-AF65-F5344CB8AC3E}">
        <p14:creationId xmlns:p14="http://schemas.microsoft.com/office/powerpoint/2010/main" val="1884152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28600" y="1527523"/>
            <a:ext cx="2438400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1500" b="1" dirty="0">
                <a:ea typeface="Arial" charset="0"/>
                <a:cs typeface="Arial" charset="0"/>
              </a:rPr>
              <a:t>IBA Basel 2020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Gemeinsam über Grenzen wachsen</a:t>
            </a:r>
          </a:p>
          <a:p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pPr algn="r"/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Halbfett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2A18CF-FB83-874D-89C2-72D14ABED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645" y="1196752"/>
            <a:ext cx="6576156" cy="5013176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9836ABF-EBCF-684C-B61E-2A7F4939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Übersichtsplan der IBA Projekte</a:t>
            </a:r>
          </a:p>
        </p:txBody>
      </p:sp>
    </p:spTree>
    <p:extLst>
      <p:ext uri="{BB962C8B-B14F-4D97-AF65-F5344CB8AC3E}">
        <p14:creationId xmlns:p14="http://schemas.microsoft.com/office/powerpoint/2010/main" val="428104879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8E68A95-9E66-174B-8A62-98B36E59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824901"/>
            <a:ext cx="8892480" cy="3476307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CDAD1C95-E013-1346-AA3D-EFA6B46D8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7523"/>
            <a:ext cx="743974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1500" b="1" dirty="0">
                <a:ea typeface="Arial" charset="0"/>
                <a:cs typeface="Arial" charset="0"/>
              </a:rPr>
              <a:t>Landschaftsräume – Stadträume – Zusammen leben</a:t>
            </a:r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pPr algn="r"/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Halbfe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0714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AB6602-2162-EE42-9E09-C2717CCE6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6964"/>
            <a:ext cx="9144000" cy="31840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0A48FB4-A9D0-004D-BBC1-B5766476B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6"/>
          <a:stretch/>
        </p:blipFill>
        <p:spPr>
          <a:xfrm>
            <a:off x="2" y="1819716"/>
            <a:ext cx="9143997" cy="320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727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E4BDC93-EED8-2147-917B-564B7C334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4547"/>
            <a:ext cx="9144000" cy="318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9231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28600" y="1527523"/>
            <a:ext cx="24384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1500" b="1" dirty="0">
                <a:ea typeface="Arial" charset="0"/>
                <a:cs typeface="Arial" charset="0"/>
              </a:rPr>
              <a:t>IBA Thüringen 2023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Zukunft </a:t>
            </a:r>
            <a:r>
              <a:rPr lang="de-DE" sz="1500" b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StadtLand</a:t>
            </a:r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pPr algn="r"/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Halbfett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237B45-CA51-0E4C-8E2C-7508B9F6E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115" y="1096437"/>
            <a:ext cx="6480399" cy="5140875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A9A5063-084F-5047-9B73-D73FFDFFE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7363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Übersichtsplan der IBA Projekte</a:t>
            </a:r>
          </a:p>
        </p:txBody>
      </p:sp>
    </p:spTree>
    <p:extLst>
      <p:ext uri="{BB962C8B-B14F-4D97-AF65-F5344CB8AC3E}">
        <p14:creationId xmlns:p14="http://schemas.microsoft.com/office/powerpoint/2010/main" val="223250825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C63A8CF-4CCA-2C43-9EAD-D6D49A5ED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716420"/>
            <a:ext cx="6048672" cy="5520148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919F91CF-D880-7A49-9B7F-9AC74AF7C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7523"/>
            <a:ext cx="24384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1500" b="1" dirty="0">
                <a:ea typeface="Arial" charset="0"/>
                <a:cs typeface="Arial" charset="0"/>
              </a:rPr>
              <a:t>AUFBAUEN 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SelbstLand</a:t>
            </a:r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pPr algn="r"/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Halbfe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8209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>
            <a:extLst>
              <a:ext uri="{FF2B5EF4-FFF2-40B4-BE49-F238E27FC236}">
                <a16:creationId xmlns:a16="http://schemas.microsoft.com/office/drawing/2014/main" id="{919F91CF-D880-7A49-9B7F-9AC74AF7C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7523"/>
            <a:ext cx="24384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1500" b="1" dirty="0">
                <a:ea typeface="Arial" charset="0"/>
                <a:cs typeface="Arial" charset="0"/>
              </a:rPr>
              <a:t>UMBAUEN 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LeerGut</a:t>
            </a:r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pPr algn="r"/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Halbfett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058740-7A96-5349-B559-B56061E5A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06"/>
          <a:stretch/>
        </p:blipFill>
        <p:spPr>
          <a:xfrm>
            <a:off x="2667000" y="698139"/>
            <a:ext cx="6065425" cy="553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2467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>
            <a:extLst>
              <a:ext uri="{FF2B5EF4-FFF2-40B4-BE49-F238E27FC236}">
                <a16:creationId xmlns:a16="http://schemas.microsoft.com/office/drawing/2014/main" id="{919F91CF-D880-7A49-9B7F-9AC74AF7C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7523"/>
            <a:ext cx="24384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1500" b="1" dirty="0">
                <a:ea typeface="Arial" charset="0"/>
                <a:cs typeface="Arial" charset="0"/>
              </a:rPr>
              <a:t>NEUBAUEN 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ProvinzModerne</a:t>
            </a:r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pPr algn="r"/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Halbfett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06D9C8-67A9-3441-AA0C-8E4A9A01E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12"/>
          <a:stretch/>
        </p:blipFill>
        <p:spPr>
          <a:xfrm>
            <a:off x="2672928" y="608891"/>
            <a:ext cx="6047171" cy="56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8332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>
            <a:extLst>
              <a:ext uri="{FF2B5EF4-FFF2-40B4-BE49-F238E27FC236}">
                <a16:creationId xmlns:a16="http://schemas.microsoft.com/office/drawing/2014/main" id="{23E3FC64-640B-7043-9407-933DCFBD0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553200"/>
            <a:ext cx="48720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100">
                <a:solidFill>
                  <a:schemeClr val="bg1"/>
                </a:solidFill>
                <a:latin typeface="Frutiger 55 Roman" charset="0"/>
              </a:rPr>
              <a:t>Weltausstellung Chicago 1893   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E6524A-32B5-014B-A899-00E402FFB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7523"/>
            <a:ext cx="24384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1500" b="1" dirty="0">
                <a:ea typeface="Arial" charset="0"/>
                <a:cs typeface="Arial" charset="0"/>
              </a:rPr>
              <a:t>Internationale Bauausstellung:</a:t>
            </a:r>
          </a:p>
          <a:p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  <a:p>
            <a:pPr algn="r"/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Halbfett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B21A2C97-706A-DE4E-A6BB-0EC1BDD7C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527523"/>
            <a:ext cx="6477000" cy="472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1500" b="1" dirty="0">
                <a:ea typeface="Arial" charset="0"/>
                <a:cs typeface="Arial" charset="0"/>
              </a:rPr>
              <a:t>- Sonderformat der Stadt- und Regionalentwicklung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>
                <a:ea typeface="Arial" charset="0"/>
                <a:cs typeface="Arial" charset="0"/>
              </a:rPr>
              <a:t>- Experimentierfeld für aktuelle Herausforderungen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>
                <a:ea typeface="Arial" charset="0"/>
                <a:cs typeface="Arial" charset="0"/>
              </a:rPr>
              <a:t>- Konzentration auf spezifische lokale und regionale Problemlagen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>
                <a:ea typeface="Arial" charset="0"/>
                <a:cs typeface="Arial" charset="0"/>
              </a:rPr>
              <a:t>- Fokus vom Objekt zum Prozess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>
                <a:ea typeface="Arial" charset="0"/>
                <a:cs typeface="Arial" charset="0"/>
              </a:rPr>
              <a:t>- Verankerung von Planungs- und Baukultur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>
                <a:ea typeface="Arial" charset="0"/>
                <a:cs typeface="Arial" charset="0"/>
              </a:rPr>
              <a:t>- Etablierung neuer Organisationsformen und Netzwerke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>
                <a:ea typeface="Arial" charset="0"/>
                <a:cs typeface="Arial" charset="0"/>
              </a:rPr>
              <a:t>- Modellcharakter für andere Städte und Regionen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r>
              <a:rPr lang="de-DE" sz="1500" b="1" dirty="0">
                <a:ea typeface="Arial" charset="0"/>
                <a:cs typeface="Arial" charset="0"/>
              </a:rPr>
              <a:t>&gt; Exportschlager: Schweiz, Niederlande, Österreich...</a:t>
            </a:r>
          </a:p>
          <a:p>
            <a:endParaRPr lang="de-DE" sz="1500" b="1" dirty="0">
              <a:ea typeface="Arial" charset="0"/>
              <a:cs typeface="Arial" charset="0"/>
            </a:endParaRPr>
          </a:p>
          <a:p>
            <a:pPr algn="r"/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Halbfe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73474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2754436" y="1522759"/>
            <a:ext cx="59436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285750" indent="-285750">
              <a:buFontTx/>
              <a:buChar char="-"/>
            </a:pPr>
            <a:r>
              <a:rPr lang="de-DE" altLang="x-none" sz="1500" dirty="0">
                <a:latin typeface="Arial" charset="0"/>
                <a:ea typeface="Arial" charset="0"/>
                <a:cs typeface="Arial" charset="0"/>
                <a:hlinkClick r:id="rId3"/>
              </a:rPr>
              <a:t>http://www.internationale-bauausstellungen.de</a:t>
            </a:r>
            <a:endParaRPr lang="de-DE" altLang="x-none" sz="15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de-DE" altLang="x-none" sz="1500" dirty="0">
                <a:latin typeface="Arial" charset="0"/>
                <a:ea typeface="Arial" charset="0"/>
                <a:cs typeface="Arial" charset="0"/>
                <a:hlinkClick r:id="rId4"/>
              </a:rPr>
              <a:t>https://www.iba-hamburg.de/de</a:t>
            </a:r>
            <a:endParaRPr lang="de-DE" altLang="x-none" sz="15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de-DE" altLang="x-none" sz="1500" dirty="0">
                <a:latin typeface="Arial" charset="0"/>
                <a:ea typeface="Arial" charset="0"/>
                <a:cs typeface="Arial" charset="0"/>
                <a:hlinkClick r:id="rId5"/>
              </a:rPr>
              <a:t>http://www.iba-basel.net/de/home</a:t>
            </a:r>
            <a:endParaRPr lang="de-DE" altLang="x-none" sz="15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de-DE" altLang="x-none" sz="1500" dirty="0">
                <a:latin typeface="Arial" charset="0"/>
                <a:ea typeface="Arial" charset="0"/>
                <a:cs typeface="Arial" charset="0"/>
                <a:hlinkClick r:id="rId6"/>
              </a:rPr>
              <a:t>https://iba.heidelberg.de/de</a:t>
            </a:r>
            <a:endParaRPr lang="de-DE" altLang="x-none" sz="15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de-DE" altLang="x-none" sz="1500" dirty="0">
                <a:latin typeface="Arial" charset="0"/>
                <a:ea typeface="Arial" charset="0"/>
                <a:cs typeface="Arial" charset="0"/>
                <a:hlinkClick r:id="rId7"/>
              </a:rPr>
              <a:t>http://www.iba-thueringen.de</a:t>
            </a:r>
            <a:endParaRPr lang="de-DE" altLang="x-none" sz="15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de-DE" altLang="x-none" sz="1500" dirty="0">
                <a:latin typeface="Arial" charset="0"/>
                <a:ea typeface="Arial" charset="0"/>
                <a:cs typeface="Arial" charset="0"/>
                <a:hlinkClick r:id="rId8"/>
              </a:rPr>
              <a:t>https://www.iba-parkstad.nl</a:t>
            </a:r>
            <a:endParaRPr lang="de-DE" altLang="x-none" sz="15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de-DE" altLang="x-none" sz="1500" dirty="0">
                <a:latin typeface="Arial" charset="0"/>
                <a:ea typeface="Arial" charset="0"/>
                <a:cs typeface="Arial" charset="0"/>
                <a:hlinkClick r:id="rId9"/>
              </a:rPr>
              <a:t>https://www.iba-wien.at</a:t>
            </a:r>
            <a:endParaRPr lang="de-DE" altLang="x-none" sz="15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de-DE" altLang="x-none" sz="1500" dirty="0">
                <a:latin typeface="Arial" charset="0"/>
                <a:ea typeface="Arial" charset="0"/>
                <a:cs typeface="Arial" charset="0"/>
                <a:hlinkClick r:id="rId10"/>
              </a:rPr>
              <a:t>https://www.iba27.de</a:t>
            </a:r>
            <a:endParaRPr lang="de-DE" altLang="x-none" sz="15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endParaRPr lang="de-DE" altLang="x-none" sz="1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79512" y="1522759"/>
            <a:ext cx="255949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de-DE" sz="1500" b="1" dirty="0">
                <a:latin typeface="Helvetica" pitchFamily="-109" charset="0"/>
                <a:cs typeface="Helvetica" pitchFamily="-109" charset="0"/>
              </a:rPr>
              <a:t>Quellen</a:t>
            </a:r>
          </a:p>
        </p:txBody>
      </p:sp>
    </p:spTree>
    <p:extLst>
      <p:ext uri="{BB962C8B-B14F-4D97-AF65-F5344CB8AC3E}">
        <p14:creationId xmlns:p14="http://schemas.microsoft.com/office/powerpoint/2010/main" val="45322951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BAFC401-F931-984A-9295-49BABD8EA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3" y="692696"/>
            <a:ext cx="3960440" cy="5452386"/>
          </a:xfrm>
          <a:prstGeom prst="rect">
            <a:avLst/>
          </a:prstGeom>
        </p:spPr>
      </p:pic>
      <p:sp>
        <p:nvSpPr>
          <p:cNvPr id="4" name="Text Box 15">
            <a:extLst>
              <a:ext uri="{FF2B5EF4-FFF2-40B4-BE49-F238E27FC236}">
                <a16:creationId xmlns:a16="http://schemas.microsoft.com/office/drawing/2014/main" id="{8D677526-351F-F747-BD9B-76F28BAF9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28" y="1522759"/>
            <a:ext cx="2788096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GB" sz="1500" b="1" dirty="0" err="1">
                <a:latin typeface="Helvetica" pitchFamily="-109" charset="0"/>
                <a:cs typeface="Helvetica" pitchFamily="-109" charset="0"/>
              </a:rPr>
              <a:t>Bürgerbeteiligung</a:t>
            </a:r>
            <a:endParaRPr lang="en-GB" sz="1500" b="1" dirty="0">
              <a:latin typeface="Helvetica" pitchFamily="-109" charset="0"/>
              <a:cs typeface="Helvetica" pitchFamily="-109" charset="0"/>
            </a:endParaRPr>
          </a:p>
          <a:p>
            <a:endParaRPr lang="en-GB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D5288A2-7E3E-334B-9162-BBE8FC49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4959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IBA Berlin 1987,</a:t>
            </a:r>
          </a:p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Wohnregal, Peter </a:t>
            </a:r>
            <a:r>
              <a:rPr lang="de-DE" altLang="x-none" sz="800" b="1" dirty="0" err="1">
                <a:latin typeface="Arial" charset="0"/>
              </a:rPr>
              <a:t>Stürzebecher</a:t>
            </a:r>
            <a:endParaRPr lang="de-DE" altLang="x-none" sz="8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3874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838200"/>
            <a:ext cx="3754438" cy="546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0355" name="Picture 4" descr="Merian Ruhrgebi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838200"/>
            <a:ext cx="2667000" cy="546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12304" y="1522759"/>
            <a:ext cx="2559496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GB" sz="1500" b="1" dirty="0">
                <a:latin typeface="Helvetica" pitchFamily="-109" charset="0"/>
                <a:cs typeface="Helvetica" pitchFamily="-109" charset="0"/>
              </a:rPr>
              <a:t>IBA </a:t>
            </a:r>
            <a:r>
              <a:rPr lang="en-GB" sz="1500" b="1" dirty="0" err="1">
                <a:latin typeface="Helvetica" pitchFamily="-109" charset="0"/>
                <a:cs typeface="Helvetica" pitchFamily="-109" charset="0"/>
              </a:rPr>
              <a:t>Emscher</a:t>
            </a:r>
            <a:r>
              <a:rPr lang="en-GB" sz="1500" b="1" dirty="0">
                <a:latin typeface="Helvetica" pitchFamily="-109" charset="0"/>
                <a:cs typeface="Helvetica" pitchFamily="-109" charset="0"/>
              </a:rPr>
              <a:t> Park</a:t>
            </a:r>
          </a:p>
          <a:p>
            <a:r>
              <a:rPr lang="en-GB" sz="1500" b="1" dirty="0">
                <a:latin typeface="Helvetica" pitchFamily="-109" charset="0"/>
                <a:cs typeface="Helvetica" pitchFamily="-109" charset="0"/>
              </a:rPr>
              <a:t>1989-99</a:t>
            </a:r>
          </a:p>
          <a:p>
            <a:endParaRPr lang="en-GB" sz="1500" b="1" dirty="0">
              <a:latin typeface="Helvetica" pitchFamily="-109" charset="0"/>
              <a:cs typeface="Helvetica" pitchFamily="-109" charset="0"/>
            </a:endParaRPr>
          </a:p>
          <a:p>
            <a:r>
              <a:rPr lang="en-GB" sz="15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cs typeface="Helvetica" pitchFamily="-109" charset="0"/>
              </a:rPr>
              <a:t>Wandel</a:t>
            </a:r>
            <a:r>
              <a:rPr lang="en-GB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cs typeface="Helvetica" pitchFamily="-109" charset="0"/>
              </a:rPr>
              <a:t> </a:t>
            </a:r>
            <a:r>
              <a:rPr lang="en-GB" sz="15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cs typeface="Helvetica" pitchFamily="-109" charset="0"/>
              </a:rPr>
              <a:t>ohne</a:t>
            </a:r>
            <a:r>
              <a:rPr lang="en-GB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cs typeface="Helvetica" pitchFamily="-109" charset="0"/>
              </a:rPr>
              <a:t> </a:t>
            </a:r>
            <a:r>
              <a:rPr lang="en-GB" sz="15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-109" charset="0"/>
                <a:cs typeface="Helvetica" pitchFamily="-109" charset="0"/>
              </a:rPr>
              <a:t>Wachstum</a:t>
            </a:r>
            <a:endParaRPr lang="en-GB" sz="15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31600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Emscher Landschaftspark Planung">
            <a:extLst>
              <a:ext uri="{FF2B5EF4-FFF2-40B4-BE49-F238E27FC236}">
                <a16:creationId xmlns:a16="http://schemas.microsoft.com/office/drawing/2014/main" id="{C75558C0-BB85-B946-943C-73B7488CA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" y="1916832"/>
            <a:ext cx="9144000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1E3FCAA3-7816-4447-AB3B-D32AA1926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4959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Emscher Landschaftspark 1989-99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A5D65DDE-7E49-A844-85D9-36B37D8A0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04" y="1522759"/>
            <a:ext cx="25594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GB" sz="1500" b="1" dirty="0">
                <a:latin typeface="Helvetica" pitchFamily="-109" charset="0"/>
                <a:cs typeface="Helvetica" pitchFamily="-109" charset="0"/>
              </a:rPr>
              <a:t>IBA in der Region</a:t>
            </a: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8483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4" descr="Siedlungsverband Ruhrgebiet">
            <a:extLst>
              <a:ext uri="{FF2B5EF4-FFF2-40B4-BE49-F238E27FC236}">
                <a16:creationId xmlns:a16="http://schemas.microsoft.com/office/drawing/2014/main" id="{02FB424E-1BE4-CD40-B1A4-5A7ADD435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167"/>
            <a:ext cx="914400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08BF0866-74C1-7647-A351-C0ACC2908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4959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Siedlungsverband 1926</a:t>
            </a:r>
          </a:p>
        </p:txBody>
      </p:sp>
    </p:spTree>
    <p:extLst>
      <p:ext uri="{BB962C8B-B14F-4D97-AF65-F5344CB8AC3E}">
        <p14:creationId xmlns:p14="http://schemas.microsoft.com/office/powerpoint/2010/main" val="147991940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Emscher Landschaftspark Planung">
            <a:extLst>
              <a:ext uri="{FF2B5EF4-FFF2-40B4-BE49-F238E27FC236}">
                <a16:creationId xmlns:a16="http://schemas.microsoft.com/office/drawing/2014/main" id="{C75558C0-BB85-B946-943C-73B7488CA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" y="1916832"/>
            <a:ext cx="9144000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1E3FCAA3-7816-4447-AB3B-D32AA1926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81328"/>
            <a:ext cx="24959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1pPr>
            <a:lvl2pPr marL="37931725" indent="-37474525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de-DE" altLang="x-none" sz="800" b="1" dirty="0">
                <a:latin typeface="Arial" charset="0"/>
              </a:rPr>
              <a:t>Emscher Landschaftspark 1989-99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A5D65DDE-7E49-A844-85D9-36B37D8A0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04" y="1522759"/>
            <a:ext cx="25594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GB" sz="1500" b="1" dirty="0" err="1">
                <a:latin typeface="Helvetica" pitchFamily="-109" charset="0"/>
                <a:cs typeface="Helvetica" pitchFamily="-109" charset="0"/>
              </a:rPr>
              <a:t>Regionaler</a:t>
            </a:r>
            <a:r>
              <a:rPr lang="en-GB" sz="1500" b="1" dirty="0">
                <a:latin typeface="Helvetica" pitchFamily="-109" charset="0"/>
                <a:cs typeface="Helvetica" pitchFamily="-109" charset="0"/>
              </a:rPr>
              <a:t> </a:t>
            </a:r>
            <a:r>
              <a:rPr lang="en-GB" sz="1500" b="1" dirty="0" err="1">
                <a:latin typeface="Helvetica" pitchFamily="-109" charset="0"/>
                <a:cs typeface="Helvetica" pitchFamily="-109" charset="0"/>
              </a:rPr>
              <a:t>Grünzug</a:t>
            </a:r>
            <a:endParaRPr lang="en-GB" sz="1500" b="1" dirty="0"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1">
                  <a:lumMod val="50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  <a:p>
            <a:endParaRPr lang="de-DE" sz="1500" b="1" dirty="0">
              <a:solidFill>
                <a:schemeClr val="bg2">
                  <a:lumMod val="75000"/>
                </a:schemeClr>
              </a:solidFill>
              <a:latin typeface="Helvetica" pitchFamily="-109" charset="0"/>
              <a:cs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0404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ustainable Campus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</Words>
  <Application>Microsoft Macintosh PowerPoint</Application>
  <PresentationFormat>Bildschirmpräsentation (4:3)</PresentationFormat>
  <Paragraphs>192</Paragraphs>
  <Slides>49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8" baseType="lpstr">
      <vt:lpstr>Arial</vt:lpstr>
      <vt:lpstr>Arial</vt:lpstr>
      <vt:lpstr>Calibri</vt:lpstr>
      <vt:lpstr>Calibri Light</vt:lpstr>
      <vt:lpstr>Frutiger 55 Roman</vt:lpstr>
      <vt:lpstr>Helvetica</vt:lpstr>
      <vt:lpstr>Helvetica Neue Halbfett</vt:lpstr>
      <vt:lpstr>Times</vt:lpstr>
      <vt:lpstr>Sustainable Campus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Angela Mensing - de Jong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Angela Mensing - de Jong</dc:creator>
  <cp:lastModifiedBy>Isabel Fischer</cp:lastModifiedBy>
  <cp:revision>957</cp:revision>
  <cp:lastPrinted>2011-06-07T03:57:05Z</cp:lastPrinted>
  <dcterms:created xsi:type="dcterms:W3CDTF">2015-03-16T08:27:01Z</dcterms:created>
  <dcterms:modified xsi:type="dcterms:W3CDTF">2020-02-04T10:45:25Z</dcterms:modified>
</cp:coreProperties>
</file>